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144212333" r:id="rId2"/>
    <p:sldId id="2144212334" r:id="rId3"/>
    <p:sldId id="2144212332" r:id="rId4"/>
    <p:sldId id="2144212330" r:id="rId5"/>
    <p:sldId id="2144212331" r:id="rId6"/>
    <p:sldId id="2144212329" r:id="rId7"/>
    <p:sldId id="2144212327" r:id="rId8"/>
    <p:sldId id="2144212324" r:id="rId9"/>
    <p:sldId id="214421232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1775"/>
    <a:srgbClr val="5B46DA"/>
    <a:srgbClr val="71B709"/>
    <a:srgbClr val="515FC3"/>
    <a:srgbClr val="9BF316"/>
    <a:srgbClr val="A4BAC1"/>
    <a:srgbClr val="4B77C5"/>
    <a:srgbClr val="222222"/>
    <a:srgbClr val="9BCDF7"/>
    <a:srgbClr val="DAED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30" autoAdjust="0"/>
    <p:restoredTop sz="85579" autoAdjust="0"/>
  </p:normalViewPr>
  <p:slideViewPr>
    <p:cSldViewPr snapToGrid="0">
      <p:cViewPr varScale="1">
        <p:scale>
          <a:sx n="136" d="100"/>
          <a:sy n="136" d="100"/>
        </p:scale>
        <p:origin x="1530" y="12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2.png>
</file>

<file path=ppt/media/image13.svg>
</file>

<file path=ppt/media/image14.png>
</file>

<file path=ppt/media/image15.png>
</file>

<file path=ppt/media/image16.png>
</file>

<file path=ppt/media/image2.png>
</file>

<file path=ppt/media/image3.png>
</file>

<file path=ppt/media/image4.svg>
</file>

<file path=ppt/media/image5.jp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5AB977-9CFB-4392-81F5-0F7850A006E2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43CD0E-9AFD-44C1-A54E-C0383A1B1D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5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99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B121EB-E734-A6CB-300B-559A189F6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16DB45-3849-5089-2DB4-6C6EA79E37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0C8DB8-6DCF-6AFA-59C3-E6D57705B4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0D1795-E0A9-AF9E-841C-A44CF4E4A6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563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65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55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429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7980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415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43CD0E-9AFD-44C1-A54E-C0383A1B1D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750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1ABD4-E70F-C038-EE47-B90A06A24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D27DB-D343-B800-B89B-FF99098C23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BD915-0CE0-D908-582B-BF83663A4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00A7C-7BB0-6107-EB52-9DED5C129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9C174-7DA3-EA97-85A0-4BE98C8EC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268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C8F22-A5BF-1C31-A9F8-5EEB9AB1E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9AC27A-AE1E-4EE4-7446-81FB782BF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049B5-9A27-61C8-D2D7-AA43552F2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655F0-81FB-E193-6990-217832481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DF1C1-5166-DE7A-3DE2-6DB4DA1E2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15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C32970-E2EA-DEB6-A444-2D1F2AE300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E60A44-EF15-CA0A-6945-272EDD8A9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9F0925-7A5C-9EF5-1257-C85E81174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A0F1B-0C54-6470-CD69-9CE33BF50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A4755-42AE-6479-E8EA-43AC4F55E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3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667B6-9E99-62DF-A0B7-95B143F0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10F01-9367-AF09-F64D-8C127DFF1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250E8-1177-606F-B9B2-4F3E781CB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7828C-E5BE-88DE-5E96-9A33C8B66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1F70C0-BBD4-8628-6522-00AD7867D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620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1C0EA-8560-9DF9-DADD-454450EF2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613BF7-70D1-A784-904E-837741588F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F524C-E248-86AC-3CC8-2339F39BD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0400C-D512-82B8-D19E-B27B586C4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683186-C771-2F6C-609B-9AEE8DC36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48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CD613-4D51-B527-7DE5-3398A3D37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6C652-3726-A4BE-9857-5D3CF87CF5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7A04BD-3999-72DD-B322-1198D8C97B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AC757-4806-19EE-846C-99D364801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5F1CF5-87FD-CEE2-90D4-9180579F2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8D51DA-05BC-A7F7-E321-EAF54B6EC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2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72100-1EE1-55E5-9416-035791334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CE4A8-7715-55D2-E7AF-B68E3A422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E69F0-221B-9F12-7EDF-2F666FE80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A452C-4190-936D-A2A2-31A1D4562C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5F3EA2-C49C-5038-0D8B-3C80DAD93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B1983F-6EBB-8D9A-5802-BCBF94AE9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62E2E7-82A3-0098-97CA-556FF7007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F63298-6DAB-9EF0-B5F1-55B3CDF97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360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DA4BE-4092-F733-AAA7-1B5351E01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9FD56A-4D32-93FC-2EEF-5EA74CC68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572603-65F1-723F-19DE-B51385A89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472A09-4655-57AF-6F83-8ACD93EBF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645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A73B19-7A47-E13D-368D-CC4FCA719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77CA12-A3C7-F7B5-3042-6D992F9E3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C1380-E994-76B8-5E34-A1C4644C8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338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AFA9-E5D9-BC02-F08F-0A85473DF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61F24-4E2A-DEF4-D41B-9255F9DDC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6D7D5C-A36B-E037-2095-2387AA908A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FAA393-C4ED-3CB3-0AAA-53B3E6816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B21CF-FD48-CADA-6B1E-DC2D89A03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9FF7C-ACAD-96E1-079D-B567E325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465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A3731-B5E9-C20E-D450-A21CDB8A9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D89263-4C84-3237-9289-1FB3651ABF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B01537-4D55-2D70-F8B5-39E5372F7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C2020B-6F38-22F5-A681-1C642BAD9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D13E5E-43BF-15BE-4065-48EF97FE1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55FBC-D488-C9E9-FF11-962C3444E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513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5F420D-D312-885A-9925-493E84F28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F96F89-1AD9-6F62-39B8-08F687385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6750E-C5E0-D931-37B1-6156206A37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50670B-FF24-484A-AAB8-64C824AEE6E6}" type="datetimeFigureOut">
              <a:rPr lang="en-US" smtClean="0"/>
              <a:t>4/16/2025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B5619-D491-6BE5-76C5-3392CA7F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BB839-8D42-B46A-791C-D9A1715102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EFEFFC-BF2D-0946-96F4-E3B3293EE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082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1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image" Target="../media/image10.png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1.jpg"/><Relationship Id="rId7" Type="http://schemas.openxmlformats.org/officeDocument/2006/relationships/image" Target="../media/image4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4.png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1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6.png"/><Relationship Id="rId5" Type="http://schemas.openxmlformats.org/officeDocument/2006/relationships/image" Target="../media/image11.emf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image" Target="../media/image1.jp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image" Target="../media/image10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74401-D752-A3DB-F928-6B8E5CB81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580F0AEE-427D-39DB-5D3D-F2257E8868B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CE170F-1A06-0AE5-95D0-E5FA40496222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1C5FD95-7596-6F8C-3F92-07381DB22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70D8D80E-9676-F045-73AC-9F97E4BB7306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AAC52D4-52B7-DF29-EFF6-94530E7C1032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A27A1E06-886A-13F6-D85C-71956EB34843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99E6D964-D397-EEE6-4BB5-E3F248D26731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19" name="Picture 18" descr="A cartoon of a yellow tube wearing a graduation cap&#10;&#10;Description automatically generated">
            <a:extLst>
              <a:ext uri="{FF2B5EF4-FFF2-40B4-BE49-F238E27FC236}">
                <a16:creationId xmlns:a16="http://schemas.microsoft.com/office/drawing/2014/main" id="{C5ECC1C6-EF7B-8CE4-2CE1-752FFFA3C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5121" y="3346571"/>
            <a:ext cx="1669395" cy="1634525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B70AD841-0015-1BA9-040A-6825093DA26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35452" y="1986739"/>
            <a:ext cx="3561930" cy="1369285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DE9E7647-2912-9086-A3D4-C54423FF51F1}"/>
              </a:ext>
            </a:extLst>
          </p:cNvPr>
          <p:cNvGrpSpPr/>
          <p:nvPr/>
        </p:nvGrpSpPr>
        <p:grpSpPr>
          <a:xfrm>
            <a:off x="-1533887" y="0"/>
            <a:ext cx="13725886" cy="6860025"/>
            <a:chOff x="-1533886" y="-2737"/>
            <a:chExt cx="13725886" cy="686002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BA4B585-9BB1-F935-191C-80510AFA0C06}"/>
                </a:ext>
              </a:extLst>
            </p:cNvPr>
            <p:cNvGrpSpPr/>
            <p:nvPr/>
          </p:nvGrpSpPr>
          <p:grpSpPr>
            <a:xfrm>
              <a:off x="-1533886" y="1877313"/>
              <a:ext cx="6456927" cy="4979975"/>
              <a:chOff x="-1533526" y="1873700"/>
              <a:chExt cx="6456927" cy="497997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1E95C72-0D47-427A-B6CE-0AE192B9F3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alphaModFix amt="42000"/>
              </a:blip>
              <a:srcRect l="9076" t="23343" r="51441" b="24860"/>
              <a:stretch/>
            </p:blipFill>
            <p:spPr>
              <a:xfrm>
                <a:off x="917160" y="1873700"/>
                <a:ext cx="4006241" cy="2956326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ECFD70E-2910-C182-8CB7-31CD07E19F9E}"/>
                  </a:ext>
                </a:extLst>
              </p:cNvPr>
              <p:cNvSpPr/>
              <p:nvPr/>
            </p:nvSpPr>
            <p:spPr>
              <a:xfrm>
                <a:off x="-1533526" y="6509209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tv ‘noise’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3C02F4B-9DB1-4ACB-9EA7-7AD66E02307C}"/>
                </a:ext>
              </a:extLst>
            </p:cNvPr>
            <p:cNvGrpSpPr/>
            <p:nvPr/>
          </p:nvGrpSpPr>
          <p:grpSpPr>
            <a:xfrm>
              <a:off x="-1533525" y="-2737"/>
              <a:ext cx="13725525" cy="6854824"/>
              <a:chOff x="-1533525" y="0"/>
              <a:chExt cx="13725525" cy="6854824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9FCFF44-8EE7-F017-4606-C2EAACDDBC01}"/>
                  </a:ext>
                </a:extLst>
              </p:cNvPr>
              <p:cNvGrpSpPr/>
              <p:nvPr/>
            </p:nvGrpSpPr>
            <p:grpSpPr>
              <a:xfrm>
                <a:off x="1" y="73025"/>
                <a:ext cx="12191999" cy="6781799"/>
                <a:chOff x="0" y="0"/>
                <a:chExt cx="12191999" cy="678179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C393AF1-CD2E-0686-D28B-D552483AD6F5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12191999" cy="6781799"/>
                  <a:chOff x="0" y="0"/>
                  <a:chExt cx="12191999" cy="6781799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377BE115-A600-5D84-3994-03D6B80260BA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72437"/>
                    <a:ext cx="10146687" cy="6309362"/>
                    <a:chOff x="6204257" y="548637"/>
                    <a:chExt cx="10146687" cy="6309362"/>
                  </a:xfrm>
                </p:grpSpPr>
                <p:pic>
                  <p:nvPicPr>
                    <p:cNvPr id="28" name="Picture 27">
                      <a:extLst>
                        <a:ext uri="{FF2B5EF4-FFF2-40B4-BE49-F238E27FC236}">
                          <a16:creationId xmlns:a16="http://schemas.microsoft.com/office/drawing/2014/main" id="{9D9CFC9C-902E-9505-658E-0E2A396D6D7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/>
                    <a:stretch>
                      <a:fillRect/>
                    </a:stretch>
                  </p:blipFill>
                  <p:spPr>
                    <a:xfrm>
                      <a:off x="6204257" y="548639"/>
                      <a:ext cx="10146687" cy="5707511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9" name="Group 28">
                      <a:extLst>
                        <a:ext uri="{FF2B5EF4-FFF2-40B4-BE49-F238E27FC236}">
                          <a16:creationId xmlns:a16="http://schemas.microsoft.com/office/drawing/2014/main" id="{15D2D539-639D-D17A-129A-C1705FD342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04257" y="548637"/>
                      <a:ext cx="8534400" cy="6309362"/>
                      <a:chOff x="-1" y="1657367"/>
                      <a:chExt cx="8534400" cy="6309362"/>
                    </a:xfrm>
                  </p:grpSpPr>
                  <p:sp>
                    <p:nvSpPr>
                      <p:cNvPr id="31" name="Rounded Rectangle 9">
                        <a:extLst>
                          <a:ext uri="{FF2B5EF4-FFF2-40B4-BE49-F238E27FC236}">
                            <a16:creationId xmlns:a16="http://schemas.microsoft.com/office/drawing/2014/main" id="{537ECA7F-96A8-E97A-423C-3A7622AD7D5B}"/>
                          </a:ext>
                        </a:extLst>
                      </p:cNvPr>
                      <p:cNvSpPr/>
                      <p:nvPr/>
                    </p:nvSpPr>
                    <p:spPr>
                      <a:xfrm rot="16200000">
                        <a:off x="4558838" y="3991167"/>
                        <a:ext cx="6309362" cy="1641761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31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  <p:sp>
                    <p:nvSpPr>
                      <p:cNvPr id="32" name="Rounded Rectangle 9">
                        <a:extLst>
                          <a:ext uri="{FF2B5EF4-FFF2-40B4-BE49-F238E27FC236}">
                            <a16:creationId xmlns:a16="http://schemas.microsoft.com/office/drawing/2014/main" id="{53FB4823-4358-FB21-0628-163A594434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" y="6922662"/>
                        <a:ext cx="8185760" cy="594359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100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</p:grpSp>
              </p:grpSp>
              <p:sp>
                <p:nvSpPr>
                  <p:cNvPr id="27" name="Rounded Rectangle 9">
                    <a:extLst>
                      <a:ext uri="{FF2B5EF4-FFF2-40B4-BE49-F238E27FC236}">
                        <a16:creationId xmlns:a16="http://schemas.microsoft.com/office/drawing/2014/main" id="{7C3D4CA3-A9B4-1A3F-04EF-6B1CE2DE9F0E}"/>
                      </a:ext>
                    </a:extLst>
                  </p:cNvPr>
                  <p:cNvSpPr/>
                  <p:nvPr/>
                </p:nvSpPr>
                <p:spPr>
                  <a:xfrm flipH="1">
                    <a:off x="8534400" y="0"/>
                    <a:ext cx="3657599" cy="678179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C16E150E-5070-0BF7-8156-FEFE4BFB4776}"/>
                    </a:ext>
                  </a:extLst>
                </p:cNvPr>
                <p:cNvGrpSpPr/>
                <p:nvPr/>
              </p:nvGrpSpPr>
              <p:grpSpPr>
                <a:xfrm>
                  <a:off x="6892641" y="975524"/>
                  <a:ext cx="5173669" cy="4853742"/>
                  <a:chOff x="6892641" y="1081445"/>
                  <a:chExt cx="5173669" cy="4853742"/>
                </a:xfrm>
              </p:grpSpPr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ECAC3CC4-70A6-5B00-08CD-D896C2EE6382}"/>
                      </a:ext>
                    </a:extLst>
                  </p:cNvPr>
                  <p:cNvSpPr txBox="1"/>
                  <p:nvPr/>
                </p:nvSpPr>
                <p:spPr>
                  <a:xfrm>
                    <a:off x="6892641" y="1081445"/>
                    <a:ext cx="4006241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600" b="1" dirty="0">
                        <a:solidFill>
                          <a:srgbClr val="FFFF00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Apr 18, 2025</a:t>
                    </a:r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01A792ED-B81E-FDAB-63B6-DC1DE5C276DB}"/>
                      </a:ext>
                    </a:extLst>
                  </p:cNvPr>
                  <p:cNvGrpSpPr/>
                  <p:nvPr/>
                </p:nvGrpSpPr>
                <p:grpSpPr>
                  <a:xfrm>
                    <a:off x="7012746" y="1907532"/>
                    <a:ext cx="5053564" cy="4027655"/>
                    <a:chOff x="5562904" y="1458750"/>
                    <a:chExt cx="5272206" cy="4027655"/>
                  </a:xfrm>
                </p:grpSpPr>
                <p:sp>
                  <p:nvSpPr>
                    <p:cNvPr id="23" name="Rounded Rectangle 9">
                      <a:extLst>
                        <a:ext uri="{FF2B5EF4-FFF2-40B4-BE49-F238E27FC236}">
                          <a16:creationId xmlns:a16="http://schemas.microsoft.com/office/drawing/2014/main" id="{1D74B9A4-EB8A-A50A-C4FF-2FC48384C2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62904" y="2043525"/>
                      <a:ext cx="5272206" cy="3442880"/>
                    </a:xfrm>
                    <a:prstGeom prst="roundRect">
                      <a:avLst>
                        <a:gd name="adj" fmla="val 2453"/>
                      </a:avLst>
                    </a:prstGeom>
                    <a:solidFill>
                      <a:schemeClr val="bg2">
                        <a:alpha val="1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R="0" lvl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Learning OpenZiti Part 4</a:t>
                      </a:r>
                      <a:b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</a:br>
                      <a:endPara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28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“Dark” Services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28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Making the management API “Dark”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28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Making some other HTTP-based service dark</a:t>
                      </a: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7726B1AC-AD1F-D587-CC32-D9FB195A133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76415" y="1458750"/>
                      <a:ext cx="4460550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7E7FD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Episode Details</a:t>
                      </a:r>
                    </a:p>
                  </p:txBody>
                </p:sp>
              </p:grpSp>
            </p:grpSp>
          </p:grp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8CF39C3-FCF4-CA33-529A-066AFEEE24B8}"/>
                  </a:ext>
                </a:extLst>
              </p:cNvPr>
              <p:cNvSpPr/>
              <p:nvPr/>
            </p:nvSpPr>
            <p:spPr>
              <a:xfrm>
                <a:off x="-1533525" y="0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Top layer/text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63525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C0BCA9-B175-2FE5-E95F-1633049016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E884F909-A41E-3AC4-DB74-5DE42148B25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3AAF07A-E292-8AC9-6E60-BFB823D211E5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497DAAF-3DAB-47FF-A9A6-E72A39456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01B05529-CE55-FD31-C019-789F2FF9801C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83D30A8-6799-2438-68AC-FF7F1E8E255A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242CD8FD-F602-305E-34F2-89BFE3FD9987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71DE0293-4626-4659-4DCC-C66CBEF1D67C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19" name="Picture 18" descr="A cartoon of a yellow tube wearing a graduation cap&#10;&#10;Description automatically generated">
            <a:extLst>
              <a:ext uri="{FF2B5EF4-FFF2-40B4-BE49-F238E27FC236}">
                <a16:creationId xmlns:a16="http://schemas.microsoft.com/office/drawing/2014/main" id="{112FCB4A-C922-4F7F-4741-890C49A5A3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5121" y="3346571"/>
            <a:ext cx="1669395" cy="1634525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B085FADB-7376-E9DD-E9A5-B019E04AD7E4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35452" y="1986739"/>
            <a:ext cx="3561930" cy="1369285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835DEB62-5F61-D548-910B-1052BB11D9CC}"/>
              </a:ext>
            </a:extLst>
          </p:cNvPr>
          <p:cNvGrpSpPr/>
          <p:nvPr/>
        </p:nvGrpSpPr>
        <p:grpSpPr>
          <a:xfrm>
            <a:off x="-1533887" y="0"/>
            <a:ext cx="13725886" cy="6860025"/>
            <a:chOff x="-1533886" y="-2737"/>
            <a:chExt cx="13725886" cy="686002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245F040-30DA-8B02-40B2-1DD141D7A601}"/>
                </a:ext>
              </a:extLst>
            </p:cNvPr>
            <p:cNvGrpSpPr/>
            <p:nvPr/>
          </p:nvGrpSpPr>
          <p:grpSpPr>
            <a:xfrm>
              <a:off x="-1533886" y="1877313"/>
              <a:ext cx="6456927" cy="4979975"/>
              <a:chOff x="-1533526" y="1873700"/>
              <a:chExt cx="6456927" cy="497997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0C9C31DE-9511-522A-5FD0-F441C1B2A6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alphaModFix amt="42000"/>
              </a:blip>
              <a:srcRect l="9076" t="23343" r="51441" b="24860"/>
              <a:stretch/>
            </p:blipFill>
            <p:spPr>
              <a:xfrm>
                <a:off x="917160" y="1873700"/>
                <a:ext cx="4006241" cy="2956326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A5D6AA1-30F4-E289-C409-54374C6002A4}"/>
                  </a:ext>
                </a:extLst>
              </p:cNvPr>
              <p:cNvSpPr/>
              <p:nvPr/>
            </p:nvSpPr>
            <p:spPr>
              <a:xfrm>
                <a:off x="-1533526" y="6509209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tv ‘noise’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7559CA0-608D-4640-2C70-0A6BB31A7EE8}"/>
                </a:ext>
              </a:extLst>
            </p:cNvPr>
            <p:cNvGrpSpPr/>
            <p:nvPr/>
          </p:nvGrpSpPr>
          <p:grpSpPr>
            <a:xfrm>
              <a:off x="-1533525" y="-2737"/>
              <a:ext cx="13725525" cy="6854824"/>
              <a:chOff x="-1533525" y="0"/>
              <a:chExt cx="13725525" cy="6854824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E14CA80B-57FF-63AA-B091-9DB079431D39}"/>
                  </a:ext>
                </a:extLst>
              </p:cNvPr>
              <p:cNvGrpSpPr/>
              <p:nvPr/>
            </p:nvGrpSpPr>
            <p:grpSpPr>
              <a:xfrm>
                <a:off x="1" y="73025"/>
                <a:ext cx="12191999" cy="6781799"/>
                <a:chOff x="0" y="0"/>
                <a:chExt cx="12191999" cy="678179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26B7C134-619E-96AE-0D81-B4E520E8C37A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12191999" cy="6781799"/>
                  <a:chOff x="0" y="0"/>
                  <a:chExt cx="12191999" cy="6781799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348799FE-CCE8-F66F-E181-11AF9DED7613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72437"/>
                    <a:ext cx="10146687" cy="6309362"/>
                    <a:chOff x="6204257" y="548637"/>
                    <a:chExt cx="10146687" cy="6309362"/>
                  </a:xfrm>
                </p:grpSpPr>
                <p:pic>
                  <p:nvPicPr>
                    <p:cNvPr id="28" name="Picture 27">
                      <a:extLst>
                        <a:ext uri="{FF2B5EF4-FFF2-40B4-BE49-F238E27FC236}">
                          <a16:creationId xmlns:a16="http://schemas.microsoft.com/office/drawing/2014/main" id="{9C6DF44C-2A41-F8A4-D041-EA66C8BC0E9A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/>
                    <a:stretch>
                      <a:fillRect/>
                    </a:stretch>
                  </p:blipFill>
                  <p:spPr>
                    <a:xfrm>
                      <a:off x="6204257" y="548639"/>
                      <a:ext cx="10146687" cy="5707511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9" name="Group 28">
                      <a:extLst>
                        <a:ext uri="{FF2B5EF4-FFF2-40B4-BE49-F238E27FC236}">
                          <a16:creationId xmlns:a16="http://schemas.microsoft.com/office/drawing/2014/main" id="{AFFDC4A9-D40C-2050-F425-58E060DB953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04257" y="548637"/>
                      <a:ext cx="8534400" cy="6309362"/>
                      <a:chOff x="-1" y="1657367"/>
                      <a:chExt cx="8534400" cy="6309362"/>
                    </a:xfrm>
                  </p:grpSpPr>
                  <p:sp>
                    <p:nvSpPr>
                      <p:cNvPr id="31" name="Rounded Rectangle 9">
                        <a:extLst>
                          <a:ext uri="{FF2B5EF4-FFF2-40B4-BE49-F238E27FC236}">
                            <a16:creationId xmlns:a16="http://schemas.microsoft.com/office/drawing/2014/main" id="{9392ED5B-3E28-ACD8-B57B-5E016323AFAB}"/>
                          </a:ext>
                        </a:extLst>
                      </p:cNvPr>
                      <p:cNvSpPr/>
                      <p:nvPr/>
                    </p:nvSpPr>
                    <p:spPr>
                      <a:xfrm rot="16200000">
                        <a:off x="4558838" y="3991167"/>
                        <a:ext cx="6309362" cy="1641761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31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  <p:sp>
                    <p:nvSpPr>
                      <p:cNvPr id="32" name="Rounded Rectangle 9">
                        <a:extLst>
                          <a:ext uri="{FF2B5EF4-FFF2-40B4-BE49-F238E27FC236}">
                            <a16:creationId xmlns:a16="http://schemas.microsoft.com/office/drawing/2014/main" id="{C7953D90-BE9D-7E49-10F1-A901D5EF1C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" y="6922662"/>
                        <a:ext cx="8185760" cy="594359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100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</p:grpSp>
              </p:grpSp>
              <p:sp>
                <p:nvSpPr>
                  <p:cNvPr id="27" name="Rounded Rectangle 9">
                    <a:extLst>
                      <a:ext uri="{FF2B5EF4-FFF2-40B4-BE49-F238E27FC236}">
                        <a16:creationId xmlns:a16="http://schemas.microsoft.com/office/drawing/2014/main" id="{4C12FD07-07DB-6B6B-71FC-6B2422E07E4F}"/>
                      </a:ext>
                    </a:extLst>
                  </p:cNvPr>
                  <p:cNvSpPr/>
                  <p:nvPr/>
                </p:nvSpPr>
                <p:spPr>
                  <a:xfrm flipH="1">
                    <a:off x="8534400" y="0"/>
                    <a:ext cx="3657599" cy="678179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BC05594B-3661-B921-2457-DA0A26F01CDF}"/>
                    </a:ext>
                  </a:extLst>
                </p:cNvPr>
                <p:cNvGrpSpPr/>
                <p:nvPr/>
              </p:nvGrpSpPr>
              <p:grpSpPr>
                <a:xfrm>
                  <a:off x="6892641" y="975524"/>
                  <a:ext cx="5173669" cy="4853742"/>
                  <a:chOff x="6892641" y="1081445"/>
                  <a:chExt cx="5173669" cy="4853742"/>
                </a:xfrm>
              </p:grpSpPr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43EB96FD-1E0D-F89F-5FC5-F84B26DD2D66}"/>
                      </a:ext>
                    </a:extLst>
                  </p:cNvPr>
                  <p:cNvSpPr txBox="1"/>
                  <p:nvPr/>
                </p:nvSpPr>
                <p:spPr>
                  <a:xfrm>
                    <a:off x="6892641" y="1081445"/>
                    <a:ext cx="4006241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600" b="1" dirty="0">
                        <a:solidFill>
                          <a:srgbClr val="FFFF00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Apr 04, 2025</a:t>
                    </a:r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BCC2E50E-564F-01F7-C870-3882CB17BA7D}"/>
                      </a:ext>
                    </a:extLst>
                  </p:cNvPr>
                  <p:cNvGrpSpPr/>
                  <p:nvPr/>
                </p:nvGrpSpPr>
                <p:grpSpPr>
                  <a:xfrm>
                    <a:off x="7012746" y="1907532"/>
                    <a:ext cx="5053564" cy="4027655"/>
                    <a:chOff x="5562904" y="1458750"/>
                    <a:chExt cx="5272206" cy="4027655"/>
                  </a:xfrm>
                </p:grpSpPr>
                <p:sp>
                  <p:nvSpPr>
                    <p:cNvPr id="23" name="Rounded Rectangle 9">
                      <a:extLst>
                        <a:ext uri="{FF2B5EF4-FFF2-40B4-BE49-F238E27FC236}">
                          <a16:creationId xmlns:a16="http://schemas.microsoft.com/office/drawing/2014/main" id="{03E14801-0D7E-ABB6-08FD-47CE414E54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62904" y="2043525"/>
                      <a:ext cx="5272206" cy="3442880"/>
                    </a:xfrm>
                    <a:prstGeom prst="roundRect">
                      <a:avLst>
                        <a:gd name="adj" fmla="val 2453"/>
                      </a:avLst>
                    </a:prstGeom>
                    <a:solidFill>
                      <a:schemeClr val="bg2">
                        <a:alpha val="1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R="0" lvl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Learning OpenZiti Part 3</a:t>
                      </a:r>
                      <a:b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</a:br>
                      <a:endPara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Advanced Services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Service Attributes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Service Policies</a:t>
                      </a:r>
                      <a:endParaRPr lang="en-US" sz="36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F88F6DF1-C9E7-06F4-80DF-D2E21B398133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76415" y="1458750"/>
                      <a:ext cx="4460550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7E7FD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Episode Details</a:t>
                      </a:r>
                    </a:p>
                  </p:txBody>
                </p:sp>
              </p:grpSp>
            </p:grpSp>
          </p:grp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B1DBA5E6-3F88-0661-D451-013E3825E1E7}"/>
                  </a:ext>
                </a:extLst>
              </p:cNvPr>
              <p:cNvSpPr/>
              <p:nvPr/>
            </p:nvSpPr>
            <p:spPr>
              <a:xfrm>
                <a:off x="-1533525" y="0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Top layer/text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35696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74401-D752-A3DB-F928-6B8E5CB81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580F0AEE-427D-39DB-5D3D-F2257E8868B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CE170F-1A06-0AE5-95D0-E5FA40496222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1C5FD95-7596-6F8C-3F92-07381DB22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70D8D80E-9676-F045-73AC-9F97E4BB7306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AAC52D4-52B7-DF29-EFF6-94530E7C1032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A27A1E06-886A-13F6-D85C-71956EB34843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99E6D964-D397-EEE6-4BB5-E3F248D26731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19" name="Picture 18" descr="A cartoon of a yellow tube wearing a graduation cap&#10;&#10;Description automatically generated">
            <a:extLst>
              <a:ext uri="{FF2B5EF4-FFF2-40B4-BE49-F238E27FC236}">
                <a16:creationId xmlns:a16="http://schemas.microsoft.com/office/drawing/2014/main" id="{C5ECC1C6-EF7B-8CE4-2CE1-752FFFA3C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5121" y="3346571"/>
            <a:ext cx="1669395" cy="1634525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B70AD841-0015-1BA9-040A-6825093DA26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35452" y="1986739"/>
            <a:ext cx="3561930" cy="1369285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DE9E7647-2912-9086-A3D4-C54423FF51F1}"/>
              </a:ext>
            </a:extLst>
          </p:cNvPr>
          <p:cNvGrpSpPr/>
          <p:nvPr/>
        </p:nvGrpSpPr>
        <p:grpSpPr>
          <a:xfrm>
            <a:off x="-1533887" y="0"/>
            <a:ext cx="13725886" cy="6860025"/>
            <a:chOff x="-1533886" y="-2737"/>
            <a:chExt cx="13725886" cy="686002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BA4B585-9BB1-F935-191C-80510AFA0C06}"/>
                </a:ext>
              </a:extLst>
            </p:cNvPr>
            <p:cNvGrpSpPr/>
            <p:nvPr/>
          </p:nvGrpSpPr>
          <p:grpSpPr>
            <a:xfrm>
              <a:off x="-1533886" y="1877313"/>
              <a:ext cx="6456927" cy="4979975"/>
              <a:chOff x="-1533526" y="1873700"/>
              <a:chExt cx="6456927" cy="497997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1E95C72-0D47-427A-B6CE-0AE192B9F3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alphaModFix amt="42000"/>
              </a:blip>
              <a:srcRect l="9076" t="23343" r="51441" b="24860"/>
              <a:stretch/>
            </p:blipFill>
            <p:spPr>
              <a:xfrm>
                <a:off x="917160" y="1873700"/>
                <a:ext cx="4006241" cy="2956326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ECFD70E-2910-C182-8CB7-31CD07E19F9E}"/>
                  </a:ext>
                </a:extLst>
              </p:cNvPr>
              <p:cNvSpPr/>
              <p:nvPr/>
            </p:nvSpPr>
            <p:spPr>
              <a:xfrm>
                <a:off x="-1533526" y="6509209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tv ‘noise’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3C02F4B-9DB1-4ACB-9EA7-7AD66E02307C}"/>
                </a:ext>
              </a:extLst>
            </p:cNvPr>
            <p:cNvGrpSpPr/>
            <p:nvPr/>
          </p:nvGrpSpPr>
          <p:grpSpPr>
            <a:xfrm>
              <a:off x="-1533525" y="-2737"/>
              <a:ext cx="13725525" cy="6854824"/>
              <a:chOff x="-1533525" y="0"/>
              <a:chExt cx="13725525" cy="6854824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9FCFF44-8EE7-F017-4606-C2EAACDDBC01}"/>
                  </a:ext>
                </a:extLst>
              </p:cNvPr>
              <p:cNvGrpSpPr/>
              <p:nvPr/>
            </p:nvGrpSpPr>
            <p:grpSpPr>
              <a:xfrm>
                <a:off x="1" y="73025"/>
                <a:ext cx="12191999" cy="6781799"/>
                <a:chOff x="0" y="0"/>
                <a:chExt cx="12191999" cy="678179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C393AF1-CD2E-0686-D28B-D552483AD6F5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12191999" cy="6781799"/>
                  <a:chOff x="0" y="0"/>
                  <a:chExt cx="12191999" cy="6781799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377BE115-A600-5D84-3994-03D6B80260BA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72437"/>
                    <a:ext cx="10146687" cy="6309362"/>
                    <a:chOff x="6204257" y="548637"/>
                    <a:chExt cx="10146687" cy="6309362"/>
                  </a:xfrm>
                </p:grpSpPr>
                <p:pic>
                  <p:nvPicPr>
                    <p:cNvPr id="28" name="Picture 27">
                      <a:extLst>
                        <a:ext uri="{FF2B5EF4-FFF2-40B4-BE49-F238E27FC236}">
                          <a16:creationId xmlns:a16="http://schemas.microsoft.com/office/drawing/2014/main" id="{9D9CFC9C-902E-9505-658E-0E2A396D6D7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/>
                    <a:stretch>
                      <a:fillRect/>
                    </a:stretch>
                  </p:blipFill>
                  <p:spPr>
                    <a:xfrm>
                      <a:off x="6204257" y="548639"/>
                      <a:ext cx="10146687" cy="5707511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9" name="Group 28">
                      <a:extLst>
                        <a:ext uri="{FF2B5EF4-FFF2-40B4-BE49-F238E27FC236}">
                          <a16:creationId xmlns:a16="http://schemas.microsoft.com/office/drawing/2014/main" id="{15D2D539-639D-D17A-129A-C1705FD342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04257" y="548637"/>
                      <a:ext cx="8534400" cy="6309362"/>
                      <a:chOff x="-1" y="1657367"/>
                      <a:chExt cx="8534400" cy="6309362"/>
                    </a:xfrm>
                  </p:grpSpPr>
                  <p:sp>
                    <p:nvSpPr>
                      <p:cNvPr id="31" name="Rounded Rectangle 9">
                        <a:extLst>
                          <a:ext uri="{FF2B5EF4-FFF2-40B4-BE49-F238E27FC236}">
                            <a16:creationId xmlns:a16="http://schemas.microsoft.com/office/drawing/2014/main" id="{537ECA7F-96A8-E97A-423C-3A7622AD7D5B}"/>
                          </a:ext>
                        </a:extLst>
                      </p:cNvPr>
                      <p:cNvSpPr/>
                      <p:nvPr/>
                    </p:nvSpPr>
                    <p:spPr>
                      <a:xfrm rot="16200000">
                        <a:off x="4558838" y="3991167"/>
                        <a:ext cx="6309362" cy="1641761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31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  <p:sp>
                    <p:nvSpPr>
                      <p:cNvPr id="32" name="Rounded Rectangle 9">
                        <a:extLst>
                          <a:ext uri="{FF2B5EF4-FFF2-40B4-BE49-F238E27FC236}">
                            <a16:creationId xmlns:a16="http://schemas.microsoft.com/office/drawing/2014/main" id="{53FB4823-4358-FB21-0628-163A594434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" y="6922662"/>
                        <a:ext cx="8185760" cy="594359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100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</p:grpSp>
              </p:grpSp>
              <p:sp>
                <p:nvSpPr>
                  <p:cNvPr id="27" name="Rounded Rectangle 9">
                    <a:extLst>
                      <a:ext uri="{FF2B5EF4-FFF2-40B4-BE49-F238E27FC236}">
                        <a16:creationId xmlns:a16="http://schemas.microsoft.com/office/drawing/2014/main" id="{7C3D4CA3-A9B4-1A3F-04EF-6B1CE2DE9F0E}"/>
                      </a:ext>
                    </a:extLst>
                  </p:cNvPr>
                  <p:cNvSpPr/>
                  <p:nvPr/>
                </p:nvSpPr>
                <p:spPr>
                  <a:xfrm flipH="1">
                    <a:off x="8534400" y="0"/>
                    <a:ext cx="3657599" cy="678179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C16E150E-5070-0BF7-8156-FEFE4BFB4776}"/>
                    </a:ext>
                  </a:extLst>
                </p:cNvPr>
                <p:cNvGrpSpPr/>
                <p:nvPr/>
              </p:nvGrpSpPr>
              <p:grpSpPr>
                <a:xfrm>
                  <a:off x="6892641" y="975524"/>
                  <a:ext cx="5173669" cy="4853742"/>
                  <a:chOff x="6892641" y="1081445"/>
                  <a:chExt cx="5173669" cy="4853742"/>
                </a:xfrm>
              </p:grpSpPr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ECAC3CC4-70A6-5B00-08CD-D896C2EE6382}"/>
                      </a:ext>
                    </a:extLst>
                  </p:cNvPr>
                  <p:cNvSpPr txBox="1"/>
                  <p:nvPr/>
                </p:nvSpPr>
                <p:spPr>
                  <a:xfrm>
                    <a:off x="6892641" y="1081445"/>
                    <a:ext cx="4006241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600" b="1" dirty="0">
                        <a:solidFill>
                          <a:srgbClr val="FFFF00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Mar 28, 2025</a:t>
                    </a:r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01A792ED-B81E-FDAB-63B6-DC1DE5C276DB}"/>
                      </a:ext>
                    </a:extLst>
                  </p:cNvPr>
                  <p:cNvGrpSpPr/>
                  <p:nvPr/>
                </p:nvGrpSpPr>
                <p:grpSpPr>
                  <a:xfrm>
                    <a:off x="7012746" y="1907532"/>
                    <a:ext cx="5053564" cy="4027655"/>
                    <a:chOff x="5562904" y="1458750"/>
                    <a:chExt cx="5272206" cy="4027655"/>
                  </a:xfrm>
                </p:grpSpPr>
                <p:sp>
                  <p:nvSpPr>
                    <p:cNvPr id="23" name="Rounded Rectangle 9">
                      <a:extLst>
                        <a:ext uri="{FF2B5EF4-FFF2-40B4-BE49-F238E27FC236}">
                          <a16:creationId xmlns:a16="http://schemas.microsoft.com/office/drawing/2014/main" id="{1D74B9A4-EB8A-A50A-C4FF-2FC48384C2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62904" y="2043525"/>
                      <a:ext cx="5272206" cy="3442880"/>
                    </a:xfrm>
                    <a:prstGeom prst="roundRect">
                      <a:avLst>
                        <a:gd name="adj" fmla="val 2453"/>
                      </a:avLst>
                    </a:prstGeom>
                    <a:solidFill>
                      <a:schemeClr val="bg2">
                        <a:alpha val="1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R="0" lvl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Learning OpenZiti Part 2</a:t>
                      </a:r>
                      <a:b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</a:br>
                      <a:endPara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Split </a:t>
                      </a:r>
                      <a:r>
                        <a:rPr lang="en-US" sz="3200" b="1" dirty="0" err="1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Quickstart</a:t>
                      </a:r>
                      <a:endPara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ZTNA ssh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Second Router*</a:t>
                      </a:r>
                      <a:endParaRPr lang="en-US" sz="36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7726B1AC-AD1F-D587-CC32-D9FB195A133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76415" y="1458750"/>
                      <a:ext cx="4460550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7E7FD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Episode Details</a:t>
                      </a:r>
                    </a:p>
                  </p:txBody>
                </p:sp>
              </p:grpSp>
            </p:grpSp>
          </p:grp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8CF39C3-FCF4-CA33-529A-066AFEEE24B8}"/>
                  </a:ext>
                </a:extLst>
              </p:cNvPr>
              <p:cNvSpPr/>
              <p:nvPr/>
            </p:nvSpPr>
            <p:spPr>
              <a:xfrm>
                <a:off x="-1533525" y="0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Top layer/text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32234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74401-D752-A3DB-F928-6B8E5CB81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580F0AEE-427D-39DB-5D3D-F2257E8868B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CE170F-1A06-0AE5-95D0-E5FA40496222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1C5FD95-7596-6F8C-3F92-07381DB22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70D8D80E-9676-F045-73AC-9F97E4BB7306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AAC52D4-52B7-DF29-EFF6-94530E7C1032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A27A1E06-886A-13F6-D85C-71956EB34843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99E6D964-D397-EEE6-4BB5-E3F248D26731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19" name="Picture 18" descr="A cartoon of a yellow tube wearing a graduation cap&#10;&#10;Description automatically generated">
            <a:extLst>
              <a:ext uri="{FF2B5EF4-FFF2-40B4-BE49-F238E27FC236}">
                <a16:creationId xmlns:a16="http://schemas.microsoft.com/office/drawing/2014/main" id="{C5ECC1C6-EF7B-8CE4-2CE1-752FFFA3C5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5121" y="3346571"/>
            <a:ext cx="1669395" cy="1634525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B70AD841-0015-1BA9-040A-6825093DA26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35452" y="1986739"/>
            <a:ext cx="3561930" cy="1369285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DE9E7647-2912-9086-A3D4-C54423FF51F1}"/>
              </a:ext>
            </a:extLst>
          </p:cNvPr>
          <p:cNvGrpSpPr/>
          <p:nvPr/>
        </p:nvGrpSpPr>
        <p:grpSpPr>
          <a:xfrm>
            <a:off x="-1533887" y="0"/>
            <a:ext cx="13725886" cy="6860025"/>
            <a:chOff x="-1533886" y="-2737"/>
            <a:chExt cx="13725886" cy="686002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BA4B585-9BB1-F935-191C-80510AFA0C06}"/>
                </a:ext>
              </a:extLst>
            </p:cNvPr>
            <p:cNvGrpSpPr/>
            <p:nvPr/>
          </p:nvGrpSpPr>
          <p:grpSpPr>
            <a:xfrm>
              <a:off x="-1533886" y="1877313"/>
              <a:ext cx="6456927" cy="4979975"/>
              <a:chOff x="-1533526" y="1873700"/>
              <a:chExt cx="6456927" cy="497997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1E95C72-0D47-427A-B6CE-0AE192B9F3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alphaModFix amt="42000"/>
              </a:blip>
              <a:srcRect l="9076" t="23343" r="51441" b="24860"/>
              <a:stretch/>
            </p:blipFill>
            <p:spPr>
              <a:xfrm>
                <a:off x="917160" y="1873700"/>
                <a:ext cx="4006241" cy="2956326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ECFD70E-2910-C182-8CB7-31CD07E19F9E}"/>
                  </a:ext>
                </a:extLst>
              </p:cNvPr>
              <p:cNvSpPr/>
              <p:nvPr/>
            </p:nvSpPr>
            <p:spPr>
              <a:xfrm>
                <a:off x="-1533526" y="6509209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tv ‘noise’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3C02F4B-9DB1-4ACB-9EA7-7AD66E02307C}"/>
                </a:ext>
              </a:extLst>
            </p:cNvPr>
            <p:cNvGrpSpPr/>
            <p:nvPr/>
          </p:nvGrpSpPr>
          <p:grpSpPr>
            <a:xfrm>
              <a:off x="-1533525" y="-2737"/>
              <a:ext cx="13725525" cy="6854824"/>
              <a:chOff x="-1533525" y="0"/>
              <a:chExt cx="13725525" cy="6854824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9FCFF44-8EE7-F017-4606-C2EAACDDBC01}"/>
                  </a:ext>
                </a:extLst>
              </p:cNvPr>
              <p:cNvGrpSpPr/>
              <p:nvPr/>
            </p:nvGrpSpPr>
            <p:grpSpPr>
              <a:xfrm>
                <a:off x="1" y="73025"/>
                <a:ext cx="12191999" cy="6781799"/>
                <a:chOff x="0" y="0"/>
                <a:chExt cx="12191999" cy="678179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C393AF1-CD2E-0686-D28B-D552483AD6F5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12191999" cy="6781799"/>
                  <a:chOff x="0" y="0"/>
                  <a:chExt cx="12191999" cy="6781799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377BE115-A600-5D84-3994-03D6B80260BA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72437"/>
                    <a:ext cx="10146687" cy="6309362"/>
                    <a:chOff x="6204257" y="548637"/>
                    <a:chExt cx="10146687" cy="6309362"/>
                  </a:xfrm>
                </p:grpSpPr>
                <p:pic>
                  <p:nvPicPr>
                    <p:cNvPr id="28" name="Picture 27">
                      <a:extLst>
                        <a:ext uri="{FF2B5EF4-FFF2-40B4-BE49-F238E27FC236}">
                          <a16:creationId xmlns:a16="http://schemas.microsoft.com/office/drawing/2014/main" id="{9D9CFC9C-902E-9505-658E-0E2A396D6D7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/>
                    <a:stretch>
                      <a:fillRect/>
                    </a:stretch>
                  </p:blipFill>
                  <p:spPr>
                    <a:xfrm>
                      <a:off x="6204257" y="548639"/>
                      <a:ext cx="10146687" cy="5707511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9" name="Group 28">
                      <a:extLst>
                        <a:ext uri="{FF2B5EF4-FFF2-40B4-BE49-F238E27FC236}">
                          <a16:creationId xmlns:a16="http://schemas.microsoft.com/office/drawing/2014/main" id="{15D2D539-639D-D17A-129A-C1705FD342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04257" y="548637"/>
                      <a:ext cx="8534400" cy="6309362"/>
                      <a:chOff x="-1" y="1657367"/>
                      <a:chExt cx="8534400" cy="6309362"/>
                    </a:xfrm>
                  </p:grpSpPr>
                  <p:sp>
                    <p:nvSpPr>
                      <p:cNvPr id="31" name="Rounded Rectangle 9">
                        <a:extLst>
                          <a:ext uri="{FF2B5EF4-FFF2-40B4-BE49-F238E27FC236}">
                            <a16:creationId xmlns:a16="http://schemas.microsoft.com/office/drawing/2014/main" id="{537ECA7F-96A8-E97A-423C-3A7622AD7D5B}"/>
                          </a:ext>
                        </a:extLst>
                      </p:cNvPr>
                      <p:cNvSpPr/>
                      <p:nvPr/>
                    </p:nvSpPr>
                    <p:spPr>
                      <a:xfrm rot="16200000">
                        <a:off x="4558838" y="3991167"/>
                        <a:ext cx="6309362" cy="1641761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31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  <p:sp>
                    <p:nvSpPr>
                      <p:cNvPr id="32" name="Rounded Rectangle 9">
                        <a:extLst>
                          <a:ext uri="{FF2B5EF4-FFF2-40B4-BE49-F238E27FC236}">
                            <a16:creationId xmlns:a16="http://schemas.microsoft.com/office/drawing/2014/main" id="{53FB4823-4358-FB21-0628-163A594434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" y="6922662"/>
                        <a:ext cx="8185760" cy="594359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100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</p:grpSp>
              </p:grpSp>
              <p:sp>
                <p:nvSpPr>
                  <p:cNvPr id="27" name="Rounded Rectangle 9">
                    <a:extLst>
                      <a:ext uri="{FF2B5EF4-FFF2-40B4-BE49-F238E27FC236}">
                        <a16:creationId xmlns:a16="http://schemas.microsoft.com/office/drawing/2014/main" id="{7C3D4CA3-A9B4-1A3F-04EF-6B1CE2DE9F0E}"/>
                      </a:ext>
                    </a:extLst>
                  </p:cNvPr>
                  <p:cNvSpPr/>
                  <p:nvPr/>
                </p:nvSpPr>
                <p:spPr>
                  <a:xfrm flipH="1">
                    <a:off x="8534400" y="0"/>
                    <a:ext cx="3657599" cy="678179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C16E150E-5070-0BF7-8156-FEFE4BFB4776}"/>
                    </a:ext>
                  </a:extLst>
                </p:cNvPr>
                <p:cNvGrpSpPr/>
                <p:nvPr/>
              </p:nvGrpSpPr>
              <p:grpSpPr>
                <a:xfrm>
                  <a:off x="6892641" y="975524"/>
                  <a:ext cx="5173668" cy="4853742"/>
                  <a:chOff x="6892641" y="1081445"/>
                  <a:chExt cx="5173668" cy="4853742"/>
                </a:xfrm>
              </p:grpSpPr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ECAC3CC4-70A6-5B00-08CD-D896C2EE6382}"/>
                      </a:ext>
                    </a:extLst>
                  </p:cNvPr>
                  <p:cNvSpPr txBox="1"/>
                  <p:nvPr/>
                </p:nvSpPr>
                <p:spPr>
                  <a:xfrm>
                    <a:off x="6892641" y="1081445"/>
                    <a:ext cx="4006241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600" b="1" dirty="0">
                        <a:solidFill>
                          <a:srgbClr val="FFFF00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Mar 21, 2025</a:t>
                    </a:r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01A792ED-B81E-FDAB-63B6-DC1DE5C276DB}"/>
                      </a:ext>
                    </a:extLst>
                  </p:cNvPr>
                  <p:cNvGrpSpPr/>
                  <p:nvPr/>
                </p:nvGrpSpPr>
                <p:grpSpPr>
                  <a:xfrm>
                    <a:off x="7121549" y="1907532"/>
                    <a:ext cx="4944760" cy="4027655"/>
                    <a:chOff x="5676415" y="1458750"/>
                    <a:chExt cx="5158695" cy="4027655"/>
                  </a:xfrm>
                </p:grpSpPr>
                <p:sp>
                  <p:nvSpPr>
                    <p:cNvPr id="23" name="Rounded Rectangle 9">
                      <a:extLst>
                        <a:ext uri="{FF2B5EF4-FFF2-40B4-BE49-F238E27FC236}">
                          <a16:creationId xmlns:a16="http://schemas.microsoft.com/office/drawing/2014/main" id="{1D74B9A4-EB8A-A50A-C4FF-2FC48384C2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76415" y="2043525"/>
                      <a:ext cx="5158695" cy="3442880"/>
                    </a:xfrm>
                    <a:prstGeom prst="roundRect">
                      <a:avLst>
                        <a:gd name="adj" fmla="val 2453"/>
                      </a:avLst>
                    </a:prstGeom>
                    <a:solidFill>
                      <a:schemeClr val="bg2">
                        <a:alpha val="1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R="0" lvl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Learning OpenZiti</a:t>
                      </a:r>
                      <a:b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</a:br>
                      <a:endParaRPr lang="en-US" sz="32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Setting up an Overlay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32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Your First Service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lang="en-US" sz="36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7726B1AC-AD1F-D587-CC32-D9FB195A133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76415" y="1458750"/>
                      <a:ext cx="4460550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7E7FD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Episode Details</a:t>
                      </a:r>
                    </a:p>
                  </p:txBody>
                </p:sp>
              </p:grpSp>
            </p:grpSp>
          </p:grp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8CF39C3-FCF4-CA33-529A-066AFEEE24B8}"/>
                  </a:ext>
                </a:extLst>
              </p:cNvPr>
              <p:cNvSpPr/>
              <p:nvPr/>
            </p:nvSpPr>
            <p:spPr>
              <a:xfrm>
                <a:off x="-1533525" y="0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Top layer/text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49378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Confetti falling through the air against a blue background">
            <a:extLst>
              <a:ext uri="{FF2B5EF4-FFF2-40B4-BE49-F238E27FC236}">
                <a16:creationId xmlns:a16="http://schemas.microsoft.com/office/drawing/2014/main" id="{38AFBCD3-B289-9C21-C5AB-9674134A85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414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872F53-7477-F2A4-A711-ED006C10EF1A}"/>
              </a:ext>
            </a:extLst>
          </p:cNvPr>
          <p:cNvSpPr/>
          <p:nvPr/>
        </p:nvSpPr>
        <p:spPr>
          <a:xfrm>
            <a:off x="-6094" y="-1"/>
            <a:ext cx="12198094" cy="6857991"/>
          </a:xfrm>
          <a:prstGeom prst="rect">
            <a:avLst/>
          </a:prstGeom>
          <a:solidFill>
            <a:srgbClr val="515FC3">
              <a:alpha val="6235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A7A7D0-B87C-1AC3-4DBD-EDB9D3A6A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5294" y="1547446"/>
            <a:ext cx="7749917" cy="3003830"/>
          </a:xfrm>
          <a:solidFill>
            <a:srgbClr val="241775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274320" rIns="91440" bIns="45720" rtlCol="0" anchor="ctr">
            <a:normAutofit/>
          </a:bodyPr>
          <a:lstStyle/>
          <a:p>
            <a:pPr algn="ctr"/>
            <a:r>
              <a:rPr lang="en-US" sz="9600" b="1" dirty="0" err="1">
                <a:solidFill>
                  <a:srgbClr val="9BF31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zrok</a:t>
            </a:r>
            <a:r>
              <a:rPr lang="en-US" sz="9600" b="1" dirty="0">
                <a:solidFill>
                  <a:srgbClr val="9BF31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1.0 released!!!!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C3C0DB6-C4B3-89D3-704A-E2C44172022E}"/>
              </a:ext>
            </a:extLst>
          </p:cNvPr>
          <p:cNvSpPr txBox="1">
            <a:spLocks/>
          </p:cNvSpPr>
          <p:nvPr/>
        </p:nvSpPr>
        <p:spPr>
          <a:xfrm>
            <a:off x="4954300" y="5610954"/>
            <a:ext cx="6588242" cy="1005830"/>
          </a:xfrm>
          <a:prstGeom prst="rect">
            <a:avLst/>
          </a:prstGeom>
          <a:solidFill>
            <a:srgbClr val="241775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>
                <a:solidFill>
                  <a:srgbClr val="9BF31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https://myzrok.io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2BB9014-3906-4B8A-713A-E376F2C140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799" y="438150"/>
            <a:ext cx="4524375" cy="59817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842FCCF-D4D7-DCA8-4DFA-230B1620CD5E}"/>
              </a:ext>
            </a:extLst>
          </p:cNvPr>
          <p:cNvSpPr txBox="1">
            <a:spLocks/>
          </p:cNvSpPr>
          <p:nvPr/>
        </p:nvSpPr>
        <p:spPr>
          <a:xfrm>
            <a:off x="4954300" y="4916659"/>
            <a:ext cx="6588242" cy="632670"/>
          </a:xfrm>
          <a:prstGeom prst="rect">
            <a:avLst/>
          </a:prstGeom>
          <a:solidFill>
            <a:srgbClr val="241775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>
                <a:solidFill>
                  <a:srgbClr val="9BF31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Sign up today!</a:t>
            </a:r>
          </a:p>
        </p:txBody>
      </p:sp>
    </p:spTree>
    <p:extLst>
      <p:ext uri="{BB962C8B-B14F-4D97-AF65-F5344CB8AC3E}">
        <p14:creationId xmlns:p14="http://schemas.microsoft.com/office/powerpoint/2010/main" val="1181105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74401-D752-A3DB-F928-6B8E5CB81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580F0AEE-427D-39DB-5D3D-F2257E8868B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CE170F-1A06-0AE5-95D0-E5FA40496222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1C5FD95-7596-6F8C-3F92-07381DB22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70D8D80E-9676-F045-73AC-9F97E4BB7306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AAC52D4-52B7-DF29-EFF6-94530E7C1032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A27A1E06-886A-13F6-D85C-71956EB34843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99E6D964-D397-EEE6-4BB5-E3F248D26731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0C2BB1A-03DD-F16E-C804-D327ACB79EF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860281" y="1622531"/>
            <a:ext cx="3854225" cy="346589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C5C3B6EB-4EB0-F81F-C624-B3659F580643}"/>
              </a:ext>
            </a:extLst>
          </p:cNvPr>
          <p:cNvGrpSpPr/>
          <p:nvPr/>
        </p:nvGrpSpPr>
        <p:grpSpPr>
          <a:xfrm>
            <a:off x="1097258" y="2309799"/>
            <a:ext cx="3617248" cy="2020055"/>
            <a:chOff x="1097258" y="2625187"/>
            <a:chExt cx="3617248" cy="2020055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593A72D-40F3-436B-F28E-9B5A81D94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77776" y="2625187"/>
              <a:ext cx="2536730" cy="2020055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F56E90E1-04FA-B966-C6B9-77CD2CEC4A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13271" t="14236" r="17494" b="14326"/>
            <a:stretch/>
          </p:blipFill>
          <p:spPr>
            <a:xfrm>
              <a:off x="1097258" y="3233841"/>
              <a:ext cx="985682" cy="1356063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E9E7647-2912-9086-A3D4-C54423FF51F1}"/>
              </a:ext>
            </a:extLst>
          </p:cNvPr>
          <p:cNvGrpSpPr/>
          <p:nvPr/>
        </p:nvGrpSpPr>
        <p:grpSpPr>
          <a:xfrm>
            <a:off x="-1533887" y="0"/>
            <a:ext cx="13725886" cy="6860025"/>
            <a:chOff x="-1533886" y="-2737"/>
            <a:chExt cx="13725886" cy="686002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BA4B585-9BB1-F935-191C-80510AFA0C06}"/>
                </a:ext>
              </a:extLst>
            </p:cNvPr>
            <p:cNvGrpSpPr/>
            <p:nvPr/>
          </p:nvGrpSpPr>
          <p:grpSpPr>
            <a:xfrm>
              <a:off x="-1533886" y="1877313"/>
              <a:ext cx="6456927" cy="4979975"/>
              <a:chOff x="-1533526" y="1873700"/>
              <a:chExt cx="6456927" cy="497997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1E95C72-0D47-427A-B6CE-0AE192B9F3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alphaModFix amt="42000"/>
              </a:blip>
              <a:srcRect l="9076" t="23343" r="51441" b="24860"/>
              <a:stretch/>
            </p:blipFill>
            <p:spPr>
              <a:xfrm>
                <a:off x="917160" y="1873700"/>
                <a:ext cx="4006241" cy="2956326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ECFD70E-2910-C182-8CB7-31CD07E19F9E}"/>
                  </a:ext>
                </a:extLst>
              </p:cNvPr>
              <p:cNvSpPr/>
              <p:nvPr/>
            </p:nvSpPr>
            <p:spPr>
              <a:xfrm>
                <a:off x="-1533526" y="6509209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tv ‘noise’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3C02F4B-9DB1-4ACB-9EA7-7AD66E02307C}"/>
                </a:ext>
              </a:extLst>
            </p:cNvPr>
            <p:cNvGrpSpPr/>
            <p:nvPr/>
          </p:nvGrpSpPr>
          <p:grpSpPr>
            <a:xfrm>
              <a:off x="-1533525" y="-2737"/>
              <a:ext cx="13725525" cy="6854824"/>
              <a:chOff x="-1533525" y="0"/>
              <a:chExt cx="13725525" cy="6854824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9FCFF44-8EE7-F017-4606-C2EAACDDBC01}"/>
                  </a:ext>
                </a:extLst>
              </p:cNvPr>
              <p:cNvGrpSpPr/>
              <p:nvPr/>
            </p:nvGrpSpPr>
            <p:grpSpPr>
              <a:xfrm>
                <a:off x="1" y="73025"/>
                <a:ext cx="12191999" cy="6781799"/>
                <a:chOff x="0" y="0"/>
                <a:chExt cx="12191999" cy="678179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C393AF1-CD2E-0686-D28B-D552483AD6F5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12191999" cy="6781799"/>
                  <a:chOff x="0" y="0"/>
                  <a:chExt cx="12191999" cy="6781799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377BE115-A600-5D84-3994-03D6B80260BA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72437"/>
                    <a:ext cx="10146687" cy="6309362"/>
                    <a:chOff x="6204257" y="548637"/>
                    <a:chExt cx="10146687" cy="6309362"/>
                  </a:xfrm>
                </p:grpSpPr>
                <p:pic>
                  <p:nvPicPr>
                    <p:cNvPr id="28" name="Picture 27">
                      <a:extLst>
                        <a:ext uri="{FF2B5EF4-FFF2-40B4-BE49-F238E27FC236}">
                          <a16:creationId xmlns:a16="http://schemas.microsoft.com/office/drawing/2014/main" id="{9D9CFC9C-902E-9505-658E-0E2A396D6D7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9"/>
                    <a:stretch>
                      <a:fillRect/>
                    </a:stretch>
                  </p:blipFill>
                  <p:spPr>
                    <a:xfrm>
                      <a:off x="6204257" y="548639"/>
                      <a:ext cx="10146687" cy="5707511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9" name="Group 28">
                      <a:extLst>
                        <a:ext uri="{FF2B5EF4-FFF2-40B4-BE49-F238E27FC236}">
                          <a16:creationId xmlns:a16="http://schemas.microsoft.com/office/drawing/2014/main" id="{15D2D539-639D-D17A-129A-C1705FD342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04257" y="548637"/>
                      <a:ext cx="8534400" cy="6309362"/>
                      <a:chOff x="-1" y="1657367"/>
                      <a:chExt cx="8534400" cy="6309362"/>
                    </a:xfrm>
                  </p:grpSpPr>
                  <p:sp>
                    <p:nvSpPr>
                      <p:cNvPr id="31" name="Rounded Rectangle 9">
                        <a:extLst>
                          <a:ext uri="{FF2B5EF4-FFF2-40B4-BE49-F238E27FC236}">
                            <a16:creationId xmlns:a16="http://schemas.microsoft.com/office/drawing/2014/main" id="{537ECA7F-96A8-E97A-423C-3A7622AD7D5B}"/>
                          </a:ext>
                        </a:extLst>
                      </p:cNvPr>
                      <p:cNvSpPr/>
                      <p:nvPr/>
                    </p:nvSpPr>
                    <p:spPr>
                      <a:xfrm rot="16200000">
                        <a:off x="4558838" y="3991167"/>
                        <a:ext cx="6309362" cy="1641761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31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  <p:sp>
                    <p:nvSpPr>
                      <p:cNvPr id="32" name="Rounded Rectangle 9">
                        <a:extLst>
                          <a:ext uri="{FF2B5EF4-FFF2-40B4-BE49-F238E27FC236}">
                            <a16:creationId xmlns:a16="http://schemas.microsoft.com/office/drawing/2014/main" id="{53FB4823-4358-FB21-0628-163A594434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" y="6922662"/>
                        <a:ext cx="8185760" cy="594359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100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</p:grpSp>
              </p:grpSp>
              <p:sp>
                <p:nvSpPr>
                  <p:cNvPr id="27" name="Rounded Rectangle 9">
                    <a:extLst>
                      <a:ext uri="{FF2B5EF4-FFF2-40B4-BE49-F238E27FC236}">
                        <a16:creationId xmlns:a16="http://schemas.microsoft.com/office/drawing/2014/main" id="{7C3D4CA3-A9B4-1A3F-04EF-6B1CE2DE9F0E}"/>
                      </a:ext>
                    </a:extLst>
                  </p:cNvPr>
                  <p:cNvSpPr/>
                  <p:nvPr/>
                </p:nvSpPr>
                <p:spPr>
                  <a:xfrm flipH="1">
                    <a:off x="8534400" y="0"/>
                    <a:ext cx="3657599" cy="678179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C16E150E-5070-0BF7-8156-FEFE4BFB4776}"/>
                    </a:ext>
                  </a:extLst>
                </p:cNvPr>
                <p:cNvGrpSpPr/>
                <p:nvPr/>
              </p:nvGrpSpPr>
              <p:grpSpPr>
                <a:xfrm>
                  <a:off x="6892641" y="975524"/>
                  <a:ext cx="5173668" cy="4853742"/>
                  <a:chOff x="6892641" y="1081445"/>
                  <a:chExt cx="5173668" cy="4853742"/>
                </a:xfrm>
              </p:grpSpPr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ECAC3CC4-70A6-5B00-08CD-D896C2EE6382}"/>
                      </a:ext>
                    </a:extLst>
                  </p:cNvPr>
                  <p:cNvSpPr txBox="1"/>
                  <p:nvPr/>
                </p:nvSpPr>
                <p:spPr>
                  <a:xfrm>
                    <a:off x="6892641" y="1081445"/>
                    <a:ext cx="4006241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600" b="1" dirty="0">
                        <a:solidFill>
                          <a:srgbClr val="FFFF00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Feb 14, 2025</a:t>
                    </a:r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01A792ED-B81E-FDAB-63B6-DC1DE5C276DB}"/>
                      </a:ext>
                    </a:extLst>
                  </p:cNvPr>
                  <p:cNvGrpSpPr/>
                  <p:nvPr/>
                </p:nvGrpSpPr>
                <p:grpSpPr>
                  <a:xfrm>
                    <a:off x="7121549" y="1907532"/>
                    <a:ext cx="4944760" cy="4027655"/>
                    <a:chOff x="5676415" y="1458750"/>
                    <a:chExt cx="5158695" cy="4027655"/>
                  </a:xfrm>
                </p:grpSpPr>
                <p:sp>
                  <p:nvSpPr>
                    <p:cNvPr id="23" name="Rounded Rectangle 9">
                      <a:extLst>
                        <a:ext uri="{FF2B5EF4-FFF2-40B4-BE49-F238E27FC236}">
                          <a16:creationId xmlns:a16="http://schemas.microsoft.com/office/drawing/2014/main" id="{1D74B9A4-EB8A-A50A-C4FF-2FC48384C2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76415" y="2043525"/>
                      <a:ext cx="5158695" cy="3442880"/>
                    </a:xfrm>
                    <a:prstGeom prst="roundRect">
                      <a:avLst>
                        <a:gd name="adj" fmla="val 2453"/>
                      </a:avLst>
                    </a:prstGeom>
                    <a:solidFill>
                      <a:schemeClr val="bg2">
                        <a:alpha val="1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R="0" lvl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tabLst>
                          <a:tab pos="137160" algn="l"/>
                        </a:tabLst>
                        <a:defRPr/>
                      </a:pPr>
                      <a:r>
                        <a:rPr lang="en-US" sz="36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Ziti Admin Console and Cert-based auth!</a:t>
                      </a:r>
                      <a:endParaRPr kumimoji="0" lang="en-US" sz="3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7726B1AC-AD1F-D587-CC32-D9FB195A133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76415" y="1458750"/>
                      <a:ext cx="4460550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7E7FD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Episode Details</a:t>
                      </a:r>
                    </a:p>
                  </p:txBody>
                </p:sp>
              </p:grpSp>
            </p:grpSp>
          </p:grp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8CF39C3-FCF4-CA33-529A-066AFEEE24B8}"/>
                  </a:ext>
                </a:extLst>
              </p:cNvPr>
              <p:cNvSpPr/>
              <p:nvPr/>
            </p:nvSpPr>
            <p:spPr>
              <a:xfrm>
                <a:off x="-1533525" y="0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Top layer/text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09924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74401-D752-A3DB-F928-6B8E5CB81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580F0AEE-427D-39DB-5D3D-F2257E8868B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CE170F-1A06-0AE5-95D0-E5FA40496222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1C5FD95-7596-6F8C-3F92-07381DB22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70D8D80E-9676-F045-73AC-9F97E4BB7306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>
                  <a:tab pos="137160" algn="l"/>
                </a:tabLst>
                <a:defRPr/>
              </a:pPr>
              <a:endPara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AAC52D4-52B7-DF29-EFF6-94530E7C1032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A27A1E06-886A-13F6-D85C-71956EB34843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99E6D964-D397-EEE6-4BB5-E3F248D26731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>
                    <a:tab pos="137160" algn="l"/>
                  </a:tabLst>
                  <a:defRPr/>
                </a:pPr>
                <a:endParaRPr kumimoji="0" 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8" name="Picture 7" descr="A cartoon of a yellow tube with glasses&#10;&#10;Description automatically generated">
            <a:extLst>
              <a:ext uri="{FF2B5EF4-FFF2-40B4-BE49-F238E27FC236}">
                <a16:creationId xmlns:a16="http://schemas.microsoft.com/office/drawing/2014/main" id="{D6E3A1EF-139E-8DCE-4505-C226F1AE4F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0242" y="3670750"/>
            <a:ext cx="1241847" cy="1241847"/>
          </a:xfrm>
          <a:prstGeom prst="rect">
            <a:avLst/>
          </a:prstGeom>
        </p:spPr>
      </p:pic>
      <p:pic>
        <p:nvPicPr>
          <p:cNvPr id="19" name="Picture 18" descr="A cartoon of a yellow tube wearing a graduation cap&#10;&#10;Description automatically generated">
            <a:extLst>
              <a:ext uri="{FF2B5EF4-FFF2-40B4-BE49-F238E27FC236}">
                <a16:creationId xmlns:a16="http://schemas.microsoft.com/office/drawing/2014/main" id="{C5ECC1C6-EF7B-8CE4-2CE1-752FFFA3C5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2193" y="3346571"/>
            <a:ext cx="1669395" cy="1634525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B70AD841-0015-1BA9-040A-6825093DA26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35452" y="1986739"/>
            <a:ext cx="3561930" cy="1369285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DE9E7647-2912-9086-A3D4-C54423FF51F1}"/>
              </a:ext>
            </a:extLst>
          </p:cNvPr>
          <p:cNvGrpSpPr/>
          <p:nvPr/>
        </p:nvGrpSpPr>
        <p:grpSpPr>
          <a:xfrm>
            <a:off x="-1533887" y="0"/>
            <a:ext cx="13725886" cy="6860025"/>
            <a:chOff x="-1533886" y="-2737"/>
            <a:chExt cx="13725886" cy="686002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BA4B585-9BB1-F935-191C-80510AFA0C06}"/>
                </a:ext>
              </a:extLst>
            </p:cNvPr>
            <p:cNvGrpSpPr/>
            <p:nvPr/>
          </p:nvGrpSpPr>
          <p:grpSpPr>
            <a:xfrm>
              <a:off x="-1533886" y="1877313"/>
              <a:ext cx="6456927" cy="4979975"/>
              <a:chOff x="-1533526" y="1873700"/>
              <a:chExt cx="6456927" cy="497997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1E95C72-0D47-427A-B6CE-0AE192B9F3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alphaModFix amt="42000"/>
              </a:blip>
              <a:srcRect l="9076" t="23343" r="51441" b="24860"/>
              <a:stretch/>
            </p:blipFill>
            <p:spPr>
              <a:xfrm>
                <a:off x="917160" y="1873700"/>
                <a:ext cx="4006241" cy="2956326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ECFD70E-2910-C182-8CB7-31CD07E19F9E}"/>
                  </a:ext>
                </a:extLst>
              </p:cNvPr>
              <p:cNvSpPr/>
              <p:nvPr/>
            </p:nvSpPr>
            <p:spPr>
              <a:xfrm>
                <a:off x="-1533526" y="6509209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tv ‘noise’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3C02F4B-9DB1-4ACB-9EA7-7AD66E02307C}"/>
                </a:ext>
              </a:extLst>
            </p:cNvPr>
            <p:cNvGrpSpPr/>
            <p:nvPr/>
          </p:nvGrpSpPr>
          <p:grpSpPr>
            <a:xfrm>
              <a:off x="-1533525" y="-2737"/>
              <a:ext cx="13725525" cy="6854824"/>
              <a:chOff x="-1533525" y="0"/>
              <a:chExt cx="13725525" cy="6854824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9FCFF44-8EE7-F017-4606-C2EAACDDBC01}"/>
                  </a:ext>
                </a:extLst>
              </p:cNvPr>
              <p:cNvGrpSpPr/>
              <p:nvPr/>
            </p:nvGrpSpPr>
            <p:grpSpPr>
              <a:xfrm>
                <a:off x="1" y="73025"/>
                <a:ext cx="12191999" cy="6781799"/>
                <a:chOff x="0" y="0"/>
                <a:chExt cx="12191999" cy="678179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C393AF1-CD2E-0686-D28B-D552483AD6F5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12191999" cy="6781799"/>
                  <a:chOff x="0" y="0"/>
                  <a:chExt cx="12191999" cy="6781799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377BE115-A600-5D84-3994-03D6B80260BA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72437"/>
                    <a:ext cx="10146687" cy="6309362"/>
                    <a:chOff x="6204257" y="548637"/>
                    <a:chExt cx="10146687" cy="6309362"/>
                  </a:xfrm>
                </p:grpSpPr>
                <p:pic>
                  <p:nvPicPr>
                    <p:cNvPr id="28" name="Picture 27">
                      <a:extLst>
                        <a:ext uri="{FF2B5EF4-FFF2-40B4-BE49-F238E27FC236}">
                          <a16:creationId xmlns:a16="http://schemas.microsoft.com/office/drawing/2014/main" id="{9D9CFC9C-902E-9505-658E-0E2A396D6D7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9"/>
                    <a:stretch>
                      <a:fillRect/>
                    </a:stretch>
                  </p:blipFill>
                  <p:spPr>
                    <a:xfrm>
                      <a:off x="6204257" y="548639"/>
                      <a:ext cx="10146687" cy="5707511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9" name="Group 28">
                      <a:extLst>
                        <a:ext uri="{FF2B5EF4-FFF2-40B4-BE49-F238E27FC236}">
                          <a16:creationId xmlns:a16="http://schemas.microsoft.com/office/drawing/2014/main" id="{15D2D539-639D-D17A-129A-C1705FD342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04257" y="548637"/>
                      <a:ext cx="8534400" cy="6309362"/>
                      <a:chOff x="-1" y="1657367"/>
                      <a:chExt cx="8534400" cy="6309362"/>
                    </a:xfrm>
                  </p:grpSpPr>
                  <p:sp>
                    <p:nvSpPr>
                      <p:cNvPr id="31" name="Rounded Rectangle 9">
                        <a:extLst>
                          <a:ext uri="{FF2B5EF4-FFF2-40B4-BE49-F238E27FC236}">
                            <a16:creationId xmlns:a16="http://schemas.microsoft.com/office/drawing/2014/main" id="{537ECA7F-96A8-E97A-423C-3A7622AD7D5B}"/>
                          </a:ext>
                        </a:extLst>
                      </p:cNvPr>
                      <p:cNvSpPr/>
                      <p:nvPr/>
                    </p:nvSpPr>
                    <p:spPr>
                      <a:xfrm rot="16200000">
                        <a:off x="4558838" y="3991167"/>
                        <a:ext cx="6309362" cy="1641761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31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  <p:sp>
                    <p:nvSpPr>
                      <p:cNvPr id="32" name="Rounded Rectangle 9">
                        <a:extLst>
                          <a:ext uri="{FF2B5EF4-FFF2-40B4-BE49-F238E27FC236}">
                            <a16:creationId xmlns:a16="http://schemas.microsoft.com/office/drawing/2014/main" id="{53FB4823-4358-FB21-0628-163A594434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" y="6922662"/>
                        <a:ext cx="8185760" cy="594359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100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</p:grpSp>
              </p:grpSp>
              <p:sp>
                <p:nvSpPr>
                  <p:cNvPr id="27" name="Rounded Rectangle 9">
                    <a:extLst>
                      <a:ext uri="{FF2B5EF4-FFF2-40B4-BE49-F238E27FC236}">
                        <a16:creationId xmlns:a16="http://schemas.microsoft.com/office/drawing/2014/main" id="{7C3D4CA3-A9B4-1A3F-04EF-6B1CE2DE9F0E}"/>
                      </a:ext>
                    </a:extLst>
                  </p:cNvPr>
                  <p:cNvSpPr/>
                  <p:nvPr/>
                </p:nvSpPr>
                <p:spPr>
                  <a:xfrm flipH="1">
                    <a:off x="8534400" y="0"/>
                    <a:ext cx="3657599" cy="678179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C16E150E-5070-0BF7-8156-FEFE4BFB4776}"/>
                    </a:ext>
                  </a:extLst>
                </p:cNvPr>
                <p:cNvGrpSpPr/>
                <p:nvPr/>
              </p:nvGrpSpPr>
              <p:grpSpPr>
                <a:xfrm>
                  <a:off x="6892641" y="975524"/>
                  <a:ext cx="5173668" cy="4853742"/>
                  <a:chOff x="6892641" y="1081445"/>
                  <a:chExt cx="5173668" cy="4853742"/>
                </a:xfrm>
              </p:grpSpPr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ECAC3CC4-70A6-5B00-08CD-D896C2EE6382}"/>
                      </a:ext>
                    </a:extLst>
                  </p:cNvPr>
                  <p:cNvSpPr txBox="1"/>
                  <p:nvPr/>
                </p:nvSpPr>
                <p:spPr>
                  <a:xfrm>
                    <a:off x="6892641" y="1081445"/>
                    <a:ext cx="4006241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600" b="1" dirty="0">
                        <a:solidFill>
                          <a:srgbClr val="FFFF00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Jan 24, 2025</a:t>
                    </a:r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01A792ED-B81E-FDAB-63B6-DC1DE5C276DB}"/>
                      </a:ext>
                    </a:extLst>
                  </p:cNvPr>
                  <p:cNvGrpSpPr/>
                  <p:nvPr/>
                </p:nvGrpSpPr>
                <p:grpSpPr>
                  <a:xfrm>
                    <a:off x="7121549" y="1907532"/>
                    <a:ext cx="4944760" cy="4027655"/>
                    <a:chOff x="5676415" y="1458750"/>
                    <a:chExt cx="5158695" cy="4027655"/>
                  </a:xfrm>
                </p:grpSpPr>
                <p:sp>
                  <p:nvSpPr>
                    <p:cNvPr id="23" name="Rounded Rectangle 9">
                      <a:extLst>
                        <a:ext uri="{FF2B5EF4-FFF2-40B4-BE49-F238E27FC236}">
                          <a16:creationId xmlns:a16="http://schemas.microsoft.com/office/drawing/2014/main" id="{1D74B9A4-EB8A-A50A-C4FF-2FC48384C2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76415" y="2043525"/>
                      <a:ext cx="5158695" cy="3442880"/>
                    </a:xfrm>
                    <a:prstGeom prst="roundRect">
                      <a:avLst>
                        <a:gd name="adj" fmla="val 2453"/>
                      </a:avLst>
                    </a:prstGeom>
                    <a:solidFill>
                      <a:schemeClr val="bg2">
                        <a:alpha val="1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lang="en-US" sz="3600" b="1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Didn’t DO IT</a:t>
                      </a:r>
                    </a:p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r>
                        <a:rPr kumimoji="0" lang="en-US" sz="3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Office </a:t>
                      </a: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Hours</a:t>
                      </a:r>
                      <a:r>
                        <a:rPr lang="en-US" sz="36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 and </a:t>
                      </a: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Working Session</a:t>
                      </a:r>
                      <a:endPara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7726B1AC-AD1F-D587-CC32-D9FB195A133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76415" y="1458750"/>
                      <a:ext cx="4460550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7E7FD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Episode Details</a:t>
                      </a:r>
                    </a:p>
                  </p:txBody>
                </p:sp>
              </p:grpSp>
            </p:grpSp>
          </p:grp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8CF39C3-FCF4-CA33-529A-066AFEEE24B8}"/>
                  </a:ext>
                </a:extLst>
              </p:cNvPr>
              <p:cNvSpPr/>
              <p:nvPr/>
            </p:nvSpPr>
            <p:spPr>
              <a:xfrm>
                <a:off x="-1533525" y="0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Top layer/text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146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74401-D752-A3DB-F928-6B8E5CB81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580F0AEE-427D-39DB-5D3D-F2257E8868B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CE170F-1A06-0AE5-95D0-E5FA40496222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1C5FD95-7596-6F8C-3F92-07381DB22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70D8D80E-9676-F045-73AC-9F97E4BB7306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AAC52D4-52B7-DF29-EFF6-94530E7C1032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A27A1E06-886A-13F6-D85C-71956EB34843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99E6D964-D397-EEE6-4BB5-E3F248D26731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0C2BB1A-03DD-F16E-C804-D327ACB79EF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860281" y="1622531"/>
            <a:ext cx="3854225" cy="346589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C5C3B6EB-4EB0-F81F-C624-B3659F580643}"/>
              </a:ext>
            </a:extLst>
          </p:cNvPr>
          <p:cNvGrpSpPr/>
          <p:nvPr/>
        </p:nvGrpSpPr>
        <p:grpSpPr>
          <a:xfrm>
            <a:off x="1097258" y="2309799"/>
            <a:ext cx="3617248" cy="2020055"/>
            <a:chOff x="1097258" y="2625187"/>
            <a:chExt cx="3617248" cy="2020055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593A72D-40F3-436B-F28E-9B5A81D94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77776" y="2625187"/>
              <a:ext cx="2536730" cy="2020055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F56E90E1-04FA-B966-C6B9-77CD2CEC4A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13271" t="14236" r="17494" b="14326"/>
            <a:stretch/>
          </p:blipFill>
          <p:spPr>
            <a:xfrm>
              <a:off x="1097258" y="3233841"/>
              <a:ext cx="985682" cy="1356063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E9E7647-2912-9086-A3D4-C54423FF51F1}"/>
              </a:ext>
            </a:extLst>
          </p:cNvPr>
          <p:cNvGrpSpPr/>
          <p:nvPr/>
        </p:nvGrpSpPr>
        <p:grpSpPr>
          <a:xfrm>
            <a:off x="-1533887" y="0"/>
            <a:ext cx="13725886" cy="6860025"/>
            <a:chOff x="-1533886" y="-2737"/>
            <a:chExt cx="13725886" cy="686002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BA4B585-9BB1-F935-191C-80510AFA0C06}"/>
                </a:ext>
              </a:extLst>
            </p:cNvPr>
            <p:cNvGrpSpPr/>
            <p:nvPr/>
          </p:nvGrpSpPr>
          <p:grpSpPr>
            <a:xfrm>
              <a:off x="-1533886" y="1877313"/>
              <a:ext cx="6456927" cy="4979975"/>
              <a:chOff x="-1533526" y="1873700"/>
              <a:chExt cx="6456927" cy="497997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1E95C72-0D47-427A-B6CE-0AE192B9F3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alphaModFix amt="42000"/>
              </a:blip>
              <a:srcRect l="9076" t="23343" r="51441" b="24860"/>
              <a:stretch/>
            </p:blipFill>
            <p:spPr>
              <a:xfrm>
                <a:off x="917160" y="1873700"/>
                <a:ext cx="4006241" cy="2956326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ECFD70E-2910-C182-8CB7-31CD07E19F9E}"/>
                  </a:ext>
                </a:extLst>
              </p:cNvPr>
              <p:cNvSpPr/>
              <p:nvPr/>
            </p:nvSpPr>
            <p:spPr>
              <a:xfrm>
                <a:off x="-1533526" y="6509209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tv ‘noise’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3C02F4B-9DB1-4ACB-9EA7-7AD66E02307C}"/>
                </a:ext>
              </a:extLst>
            </p:cNvPr>
            <p:cNvGrpSpPr/>
            <p:nvPr/>
          </p:nvGrpSpPr>
          <p:grpSpPr>
            <a:xfrm>
              <a:off x="-1533525" y="-2737"/>
              <a:ext cx="13725525" cy="6854824"/>
              <a:chOff x="-1533525" y="0"/>
              <a:chExt cx="13725525" cy="6854824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9FCFF44-8EE7-F017-4606-C2EAACDDBC01}"/>
                  </a:ext>
                </a:extLst>
              </p:cNvPr>
              <p:cNvGrpSpPr/>
              <p:nvPr/>
            </p:nvGrpSpPr>
            <p:grpSpPr>
              <a:xfrm>
                <a:off x="1" y="73025"/>
                <a:ext cx="12191999" cy="6781799"/>
                <a:chOff x="0" y="0"/>
                <a:chExt cx="12191999" cy="678179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C393AF1-CD2E-0686-D28B-D552483AD6F5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12191999" cy="6781799"/>
                  <a:chOff x="0" y="0"/>
                  <a:chExt cx="12191999" cy="6781799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377BE115-A600-5D84-3994-03D6B80260BA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72437"/>
                    <a:ext cx="10146687" cy="6309362"/>
                    <a:chOff x="6204257" y="548637"/>
                    <a:chExt cx="10146687" cy="6309362"/>
                  </a:xfrm>
                </p:grpSpPr>
                <p:pic>
                  <p:nvPicPr>
                    <p:cNvPr id="28" name="Picture 27">
                      <a:extLst>
                        <a:ext uri="{FF2B5EF4-FFF2-40B4-BE49-F238E27FC236}">
                          <a16:creationId xmlns:a16="http://schemas.microsoft.com/office/drawing/2014/main" id="{9D9CFC9C-902E-9505-658E-0E2A396D6D7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9"/>
                    <a:stretch>
                      <a:fillRect/>
                    </a:stretch>
                  </p:blipFill>
                  <p:spPr>
                    <a:xfrm>
                      <a:off x="6204257" y="548639"/>
                      <a:ext cx="10146687" cy="5707511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9" name="Group 28">
                      <a:extLst>
                        <a:ext uri="{FF2B5EF4-FFF2-40B4-BE49-F238E27FC236}">
                          <a16:creationId xmlns:a16="http://schemas.microsoft.com/office/drawing/2014/main" id="{15D2D539-639D-D17A-129A-C1705FD342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04257" y="548637"/>
                      <a:ext cx="8534400" cy="6309362"/>
                      <a:chOff x="-1" y="1657367"/>
                      <a:chExt cx="8534400" cy="6309362"/>
                    </a:xfrm>
                  </p:grpSpPr>
                  <p:sp>
                    <p:nvSpPr>
                      <p:cNvPr id="31" name="Rounded Rectangle 9">
                        <a:extLst>
                          <a:ext uri="{FF2B5EF4-FFF2-40B4-BE49-F238E27FC236}">
                            <a16:creationId xmlns:a16="http://schemas.microsoft.com/office/drawing/2014/main" id="{537ECA7F-96A8-E97A-423C-3A7622AD7D5B}"/>
                          </a:ext>
                        </a:extLst>
                      </p:cNvPr>
                      <p:cNvSpPr/>
                      <p:nvPr/>
                    </p:nvSpPr>
                    <p:spPr>
                      <a:xfrm rot="16200000">
                        <a:off x="4558838" y="3991167"/>
                        <a:ext cx="6309362" cy="1641761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31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  <p:sp>
                    <p:nvSpPr>
                      <p:cNvPr id="32" name="Rounded Rectangle 9">
                        <a:extLst>
                          <a:ext uri="{FF2B5EF4-FFF2-40B4-BE49-F238E27FC236}">
                            <a16:creationId xmlns:a16="http://schemas.microsoft.com/office/drawing/2014/main" id="{53FB4823-4358-FB21-0628-163A594434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" y="6922662"/>
                        <a:ext cx="8185760" cy="594359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100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</p:grpSp>
              </p:grpSp>
              <p:sp>
                <p:nvSpPr>
                  <p:cNvPr id="27" name="Rounded Rectangle 9">
                    <a:extLst>
                      <a:ext uri="{FF2B5EF4-FFF2-40B4-BE49-F238E27FC236}">
                        <a16:creationId xmlns:a16="http://schemas.microsoft.com/office/drawing/2014/main" id="{7C3D4CA3-A9B4-1A3F-04EF-6B1CE2DE9F0E}"/>
                      </a:ext>
                    </a:extLst>
                  </p:cNvPr>
                  <p:cNvSpPr/>
                  <p:nvPr/>
                </p:nvSpPr>
                <p:spPr>
                  <a:xfrm flipH="1">
                    <a:off x="8534400" y="0"/>
                    <a:ext cx="3657599" cy="678179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C16E150E-5070-0BF7-8156-FEFE4BFB4776}"/>
                    </a:ext>
                  </a:extLst>
                </p:cNvPr>
                <p:cNvGrpSpPr/>
                <p:nvPr/>
              </p:nvGrpSpPr>
              <p:grpSpPr>
                <a:xfrm>
                  <a:off x="6892641" y="975524"/>
                  <a:ext cx="5173668" cy="4853742"/>
                  <a:chOff x="6892641" y="1081445"/>
                  <a:chExt cx="5173668" cy="4853742"/>
                </a:xfrm>
              </p:grpSpPr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ECAC3CC4-70A6-5B00-08CD-D896C2EE6382}"/>
                      </a:ext>
                    </a:extLst>
                  </p:cNvPr>
                  <p:cNvSpPr txBox="1"/>
                  <p:nvPr/>
                </p:nvSpPr>
                <p:spPr>
                  <a:xfrm>
                    <a:off x="6892641" y="1081445"/>
                    <a:ext cx="4006241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600" b="1" dirty="0">
                        <a:solidFill>
                          <a:srgbClr val="FFFF00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Dec 13, 2024</a:t>
                    </a:r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01A792ED-B81E-FDAB-63B6-DC1DE5C276DB}"/>
                      </a:ext>
                    </a:extLst>
                  </p:cNvPr>
                  <p:cNvGrpSpPr/>
                  <p:nvPr/>
                </p:nvGrpSpPr>
                <p:grpSpPr>
                  <a:xfrm>
                    <a:off x="6991350" y="1907532"/>
                    <a:ext cx="5074959" cy="4027655"/>
                    <a:chOff x="5540583" y="1458750"/>
                    <a:chExt cx="5294527" cy="4027655"/>
                  </a:xfrm>
                </p:grpSpPr>
                <p:sp>
                  <p:nvSpPr>
                    <p:cNvPr id="23" name="Rounded Rectangle 9">
                      <a:extLst>
                        <a:ext uri="{FF2B5EF4-FFF2-40B4-BE49-F238E27FC236}">
                          <a16:creationId xmlns:a16="http://schemas.microsoft.com/office/drawing/2014/main" id="{1D74B9A4-EB8A-A50A-C4FF-2FC48384C2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40583" y="2043525"/>
                      <a:ext cx="5294527" cy="3442880"/>
                    </a:xfrm>
                    <a:prstGeom prst="roundRect">
                      <a:avLst>
                        <a:gd name="adj" fmla="val 2453"/>
                      </a:avLst>
                    </a:prstGeom>
                    <a:solidFill>
                      <a:schemeClr val="bg2">
                        <a:alpha val="1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R="0" lvl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tabLst>
                          <a:tab pos="137160" algn="l"/>
                        </a:tabLst>
                        <a:defRPr/>
                      </a:pPr>
                      <a:r>
                        <a:rPr lang="en-US" sz="3500" b="1" dirty="0">
                          <a:solidFill>
                            <a:prstClr val="white"/>
                          </a:solidFill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Office Hours + This Week in Discourse</a:t>
                      </a:r>
                    </a:p>
                    <a:p>
                      <a:pPr marR="0" lvl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tabLst>
                          <a:tab pos="137160" algn="l"/>
                        </a:tabLst>
                        <a:defRPr/>
                      </a:pPr>
                      <a:r>
                        <a:rPr kumimoji="0" lang="en-US" sz="35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(two in one day?)</a:t>
                      </a: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7726B1AC-AD1F-D587-CC32-D9FB195A133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76415" y="1458750"/>
                      <a:ext cx="4460550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7E7FD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Episode Details</a:t>
                      </a:r>
                    </a:p>
                  </p:txBody>
                </p:sp>
              </p:grpSp>
            </p:grpSp>
          </p:grp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8CF39C3-FCF4-CA33-529A-066AFEEE24B8}"/>
                  </a:ext>
                </a:extLst>
              </p:cNvPr>
              <p:cNvSpPr/>
              <p:nvPr/>
            </p:nvSpPr>
            <p:spPr>
              <a:xfrm>
                <a:off x="-1533525" y="0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Top layer/text</a:t>
                </a:r>
              </a:p>
            </p:txBody>
          </p:sp>
        </p:grpSp>
      </p:grpSp>
      <p:sp>
        <p:nvSpPr>
          <p:cNvPr id="60" name="Rounded Rectangle 9">
            <a:extLst>
              <a:ext uri="{FF2B5EF4-FFF2-40B4-BE49-F238E27FC236}">
                <a16:creationId xmlns:a16="http://schemas.microsoft.com/office/drawing/2014/main" id="{86D2B4C0-6BF0-17EB-7E7A-6B573811E529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D965266-7B91-1D5D-7E4C-E2EE4A93F479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DA3334E7-FCDC-32FC-D4B2-5C1E4E3F318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63" name="Rounded Rectangle 9">
              <a:extLst>
                <a:ext uri="{FF2B5EF4-FFF2-40B4-BE49-F238E27FC236}">
                  <a16:creationId xmlns:a16="http://schemas.microsoft.com/office/drawing/2014/main" id="{B75895AA-9D60-FC28-2F82-4D457B9A94D2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C06399EE-9A83-2D0E-80FF-EEA02ADE266F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65" name="Rounded Rectangle 9">
                <a:extLst>
                  <a:ext uri="{FF2B5EF4-FFF2-40B4-BE49-F238E27FC236}">
                    <a16:creationId xmlns:a16="http://schemas.microsoft.com/office/drawing/2014/main" id="{A16E894F-B9BB-835D-840C-6F2ED509EB3B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66" name="Rounded Rectangle 9">
                <a:extLst>
                  <a:ext uri="{FF2B5EF4-FFF2-40B4-BE49-F238E27FC236}">
                    <a16:creationId xmlns:a16="http://schemas.microsoft.com/office/drawing/2014/main" id="{456B4C76-2984-39FC-1459-54A3708C7925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67" name="Picture 66">
            <a:extLst>
              <a:ext uri="{FF2B5EF4-FFF2-40B4-BE49-F238E27FC236}">
                <a16:creationId xmlns:a16="http://schemas.microsoft.com/office/drawing/2014/main" id="{88AC43AE-D27A-7A98-CBED-CA50B9E39B99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976029" y="1901854"/>
            <a:ext cx="2269018" cy="1450216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68" name="Picture 67" descr="Icon&#10;&#10;Description automatically generated">
            <a:extLst>
              <a:ext uri="{FF2B5EF4-FFF2-40B4-BE49-F238E27FC236}">
                <a16:creationId xmlns:a16="http://schemas.microsoft.com/office/drawing/2014/main" id="{0CCA70D0-9CEF-DD95-A530-8E6D5133609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00811" y="3124199"/>
            <a:ext cx="1737771" cy="1737771"/>
          </a:xfrm>
          <a:prstGeom prst="rect">
            <a:avLst/>
          </a:prstGeom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3E9DDB15-D1E9-2E27-657C-86B4C9053FF7}"/>
              </a:ext>
            </a:extLst>
          </p:cNvPr>
          <p:cNvGrpSpPr/>
          <p:nvPr/>
        </p:nvGrpSpPr>
        <p:grpSpPr>
          <a:xfrm>
            <a:off x="-1540236" y="1876876"/>
            <a:ext cx="6456927" cy="4979975"/>
            <a:chOff x="-1533526" y="1873700"/>
            <a:chExt cx="6456927" cy="4979975"/>
          </a:xfrm>
        </p:grpSpPr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1233F10D-947D-609B-96B8-CE5A6881A4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alphaModFix amt="42000"/>
            </a:blip>
            <a:srcRect l="9076" t="23343" r="51441" b="24860"/>
            <a:stretch/>
          </p:blipFill>
          <p:spPr>
            <a:xfrm>
              <a:off x="917160" y="1873700"/>
              <a:ext cx="4006241" cy="2956326"/>
            </a:xfrm>
            <a:prstGeom prst="rect">
              <a:avLst/>
            </a:prstGeom>
          </p:spPr>
        </p:pic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2EC3099B-274B-5C8F-5D12-E15C7A3F2B3C}"/>
                </a:ext>
              </a:extLst>
            </p:cNvPr>
            <p:cNvSpPr/>
            <p:nvPr/>
          </p:nvSpPr>
          <p:spPr>
            <a:xfrm>
              <a:off x="-1533526" y="6509209"/>
              <a:ext cx="154023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tv ‘noise’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883F3A8-EF7B-783E-0F86-1019F390C545}"/>
              </a:ext>
            </a:extLst>
          </p:cNvPr>
          <p:cNvGrpSpPr/>
          <p:nvPr/>
        </p:nvGrpSpPr>
        <p:grpSpPr>
          <a:xfrm>
            <a:off x="-1533525" y="3176"/>
            <a:ext cx="13725525" cy="6854824"/>
            <a:chOff x="-1533525" y="0"/>
            <a:chExt cx="13725525" cy="6854824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E4B4FB73-B4C5-A73E-A33F-A9BDB9065B7F}"/>
                </a:ext>
              </a:extLst>
            </p:cNvPr>
            <p:cNvGrpSpPr/>
            <p:nvPr/>
          </p:nvGrpSpPr>
          <p:grpSpPr>
            <a:xfrm>
              <a:off x="1" y="73025"/>
              <a:ext cx="12191999" cy="6781799"/>
              <a:chOff x="0" y="0"/>
              <a:chExt cx="12191999" cy="6781799"/>
            </a:xfrm>
          </p:grpSpPr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5979D4CC-BA91-74D1-8DB3-149A65AF320E}"/>
                  </a:ext>
                </a:extLst>
              </p:cNvPr>
              <p:cNvGrpSpPr/>
              <p:nvPr/>
            </p:nvGrpSpPr>
            <p:grpSpPr>
              <a:xfrm>
                <a:off x="0" y="0"/>
                <a:ext cx="12191999" cy="6781799"/>
                <a:chOff x="0" y="0"/>
                <a:chExt cx="12191999" cy="6781799"/>
              </a:xfrm>
            </p:grpSpPr>
            <p:grpSp>
              <p:nvGrpSpPr>
                <p:cNvPr id="81" name="Group 80">
                  <a:extLst>
                    <a:ext uri="{FF2B5EF4-FFF2-40B4-BE49-F238E27FC236}">
                      <a16:creationId xmlns:a16="http://schemas.microsoft.com/office/drawing/2014/main" id="{DDCA39E7-F657-ABC2-7EF4-445CB8FE258F}"/>
                    </a:ext>
                  </a:extLst>
                </p:cNvPr>
                <p:cNvGrpSpPr/>
                <p:nvPr/>
              </p:nvGrpSpPr>
              <p:grpSpPr>
                <a:xfrm>
                  <a:off x="0" y="472437"/>
                  <a:ext cx="10146687" cy="6309362"/>
                  <a:chOff x="6204257" y="548637"/>
                  <a:chExt cx="10146687" cy="6309362"/>
                </a:xfrm>
              </p:grpSpPr>
              <p:pic>
                <p:nvPicPr>
                  <p:cNvPr id="83" name="Picture 82">
                    <a:extLst>
                      <a:ext uri="{FF2B5EF4-FFF2-40B4-BE49-F238E27FC236}">
                        <a16:creationId xmlns:a16="http://schemas.microsoft.com/office/drawing/2014/main" id="{FBC35272-EBDA-EF81-E8F2-C57D1A7F95F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6204257" y="548639"/>
                    <a:ext cx="10146687" cy="5707511"/>
                  </a:xfrm>
                  <a:prstGeom prst="rect">
                    <a:avLst/>
                  </a:prstGeom>
                </p:spPr>
              </p:pic>
              <p:grpSp>
                <p:nvGrpSpPr>
                  <p:cNvPr id="84" name="Group 83">
                    <a:extLst>
                      <a:ext uri="{FF2B5EF4-FFF2-40B4-BE49-F238E27FC236}">
                        <a16:creationId xmlns:a16="http://schemas.microsoft.com/office/drawing/2014/main" id="{F62BCC6C-5628-0984-533B-38D72D7320C7}"/>
                      </a:ext>
                    </a:extLst>
                  </p:cNvPr>
                  <p:cNvGrpSpPr/>
                  <p:nvPr/>
                </p:nvGrpSpPr>
                <p:grpSpPr>
                  <a:xfrm>
                    <a:off x="6204257" y="548637"/>
                    <a:ext cx="8534400" cy="6309362"/>
                    <a:chOff x="-1" y="1657367"/>
                    <a:chExt cx="8534400" cy="6309362"/>
                  </a:xfrm>
                </p:grpSpPr>
                <p:sp>
                  <p:nvSpPr>
                    <p:cNvPr id="85" name="Rounded Rectangle 9">
                      <a:extLst>
                        <a:ext uri="{FF2B5EF4-FFF2-40B4-BE49-F238E27FC236}">
                          <a16:creationId xmlns:a16="http://schemas.microsoft.com/office/drawing/2014/main" id="{FB050201-E7A1-B836-E59B-E606C6F20EA1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4558838" y="3991167"/>
                      <a:ext cx="6309362" cy="1641761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31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  <p:sp>
                  <p:nvSpPr>
                    <p:cNvPr id="86" name="Rounded Rectangle 9">
                      <a:extLst>
                        <a:ext uri="{FF2B5EF4-FFF2-40B4-BE49-F238E27FC236}">
                          <a16:creationId xmlns:a16="http://schemas.microsoft.com/office/drawing/2014/main" id="{CBCDC96C-EFE5-D1D8-710A-B262E21752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1" y="6922662"/>
                      <a:ext cx="8185760" cy="594359"/>
                    </a:xfrm>
                    <a:prstGeom prst="roundRect">
                      <a:avLst>
                        <a:gd name="adj" fmla="val 0"/>
                      </a:avLst>
                    </a:prstGeom>
                    <a:gradFill flip="none" rotWithShape="1">
                      <a:gsLst>
                        <a:gs pos="0">
                          <a:srgbClr val="000000">
                            <a:alpha val="0"/>
                          </a:srgbClr>
                        </a:gs>
                        <a:gs pos="100000">
                          <a:srgbClr val="000000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L="457200" marR="0" lvl="0" indent="-4572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137160" algn="l"/>
                        </a:tabLst>
                        <a:defRPr/>
                      </a:pPr>
                      <a:endParaRPr kumimoji="0" lang="en-US" sz="28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endParaRPr>
                    </a:p>
                  </p:txBody>
                </p:sp>
              </p:grpSp>
            </p:grpSp>
            <p:sp>
              <p:nvSpPr>
                <p:cNvPr id="82" name="Rounded Rectangle 9">
                  <a:extLst>
                    <a:ext uri="{FF2B5EF4-FFF2-40B4-BE49-F238E27FC236}">
                      <a16:creationId xmlns:a16="http://schemas.microsoft.com/office/drawing/2014/main" id="{7BF5D77B-0F82-CF18-769E-653E9A714318}"/>
                    </a:ext>
                  </a:extLst>
                </p:cNvPr>
                <p:cNvSpPr/>
                <p:nvPr/>
              </p:nvSpPr>
              <p:spPr>
                <a:xfrm flipH="1">
                  <a:off x="8534400" y="0"/>
                  <a:ext cx="3657599" cy="6781799"/>
                </a:xfrm>
                <a:prstGeom prst="roundRect">
                  <a:avLst>
                    <a:gd name="adj" fmla="val 0"/>
                  </a:avLst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457200" marR="0" lvl="0" indent="-4572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Arial" panose="020B0604020202020204" pitchFamily="34" charset="0"/>
                    <a:buChar char="•"/>
                    <a:tabLst>
                      <a:tab pos="137160" algn="l"/>
                    </a:tabLst>
                    <a:defRPr/>
                  </a:pPr>
                  <a:endParaRPr kumimoji="0" 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Open Sans Semibold" panose="020B0606030504020204" pitchFamily="34" charset="0"/>
                    <a:ea typeface="Open Sans Semibold" panose="020B0606030504020204" pitchFamily="34" charset="0"/>
                    <a:cs typeface="Open Sans Semibold" panose="020B0606030504020204" pitchFamily="34" charset="0"/>
                  </a:endParaRPr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63D6E319-851B-F709-1BB9-AACE2AF0CFF6}"/>
                  </a:ext>
                </a:extLst>
              </p:cNvPr>
              <p:cNvGrpSpPr/>
              <p:nvPr/>
            </p:nvGrpSpPr>
            <p:grpSpPr>
              <a:xfrm>
                <a:off x="6892641" y="975524"/>
                <a:ext cx="5299357" cy="4853742"/>
                <a:chOff x="6892641" y="1081445"/>
                <a:chExt cx="5299357" cy="4853742"/>
              </a:xfrm>
            </p:grpSpPr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2DA1A6ED-E89A-C9F3-852A-ACE5CEC4FA6E}"/>
                    </a:ext>
                  </a:extLst>
                </p:cNvPr>
                <p:cNvSpPr txBox="1"/>
                <p:nvPr/>
              </p:nvSpPr>
              <p:spPr>
                <a:xfrm>
                  <a:off x="6892641" y="1081445"/>
                  <a:ext cx="4006241" cy="76944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4400" b="1" dirty="0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Jan </a:t>
                  </a:r>
                  <a:r>
                    <a:rPr lang="en-US" sz="4400" b="1">
                      <a:solidFill>
                        <a:srgbClr val="FFFF00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17 2025</a:t>
                  </a:r>
                  <a:endParaRPr lang="en-US" sz="4400" b="1" dirty="0">
                    <a:solidFill>
                      <a:srgbClr val="FFFF00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F657A11-4812-DCFA-0E90-CABB0C98F850}"/>
                    </a:ext>
                  </a:extLst>
                </p:cNvPr>
                <p:cNvGrpSpPr/>
                <p:nvPr/>
              </p:nvGrpSpPr>
              <p:grpSpPr>
                <a:xfrm>
                  <a:off x="7121548" y="1907532"/>
                  <a:ext cx="5070450" cy="4027655"/>
                  <a:chOff x="5676415" y="1458750"/>
                  <a:chExt cx="5289823" cy="4027655"/>
                </a:xfrm>
              </p:grpSpPr>
              <p:sp>
                <p:nvSpPr>
                  <p:cNvPr id="79" name="Rounded Rectangle 9">
                    <a:extLst>
                      <a:ext uri="{FF2B5EF4-FFF2-40B4-BE49-F238E27FC236}">
                        <a16:creationId xmlns:a16="http://schemas.microsoft.com/office/drawing/2014/main" id="{83F8573E-AAFA-CE48-D30E-54E907A4C88A}"/>
                      </a:ext>
                    </a:extLst>
                  </p:cNvPr>
                  <p:cNvSpPr/>
                  <p:nvPr/>
                </p:nvSpPr>
                <p:spPr>
                  <a:xfrm>
                    <a:off x="5676415" y="2043525"/>
                    <a:ext cx="5289823" cy="3442880"/>
                  </a:xfrm>
                  <a:prstGeom prst="roundRect">
                    <a:avLst>
                      <a:gd name="adj" fmla="val 2453"/>
                    </a:avLst>
                  </a:prstGeom>
                  <a:solidFill>
                    <a:schemeClr val="bg2">
                      <a:alpha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indent="-457200"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</a:pPr>
                    <a:r>
                      <a:rPr lang="en-US" sz="4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User Spotlight! </a:t>
                    </a:r>
                    <a:br>
                      <a:rPr lang="en-US" sz="4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</a:br>
                    <a:r>
                      <a:rPr lang="en-US" sz="4000" b="1" dirty="0">
                        <a:solidFill>
                          <a:prstClr val="white"/>
                        </a:solidFill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Imperfektus!</a:t>
                    </a:r>
                  </a:p>
                </p:txBody>
              </p:sp>
              <p:sp>
                <p:nvSpPr>
                  <p:cNvPr id="80" name="TextBox 79">
                    <a:extLst>
                      <a:ext uri="{FF2B5EF4-FFF2-40B4-BE49-F238E27FC236}">
                        <a16:creationId xmlns:a16="http://schemas.microsoft.com/office/drawing/2014/main" id="{9E88B873-1DBD-D9AE-20B6-83CE3A5BFB8E}"/>
                      </a:ext>
                    </a:extLst>
                  </p:cNvPr>
                  <p:cNvSpPr txBox="1"/>
                  <p:nvPr/>
                </p:nvSpPr>
                <p:spPr>
                  <a:xfrm>
                    <a:off x="5676415" y="1458750"/>
                    <a:ext cx="4460550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3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7E7FD"/>
                        </a:solidFill>
                        <a:effectLst/>
                        <a:uLnTx/>
                        <a:uFillTx/>
                        <a:latin typeface="Open Sans Semibold" panose="020B0606030504020204" pitchFamily="34" charset="0"/>
                        <a:ea typeface="Open Sans Semibold" panose="020B0606030504020204" pitchFamily="34" charset="0"/>
                        <a:cs typeface="Open Sans Semibold" panose="020B0606030504020204" pitchFamily="34" charset="0"/>
                      </a:rPr>
                      <a:t>Episode Details</a:t>
                    </a:r>
                  </a:p>
                </p:txBody>
              </p:sp>
            </p:grpSp>
          </p:grpSp>
        </p:grp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2E3E4FE-74C8-4E98-C00F-90D7CAD2A3BC}"/>
                </a:ext>
              </a:extLst>
            </p:cNvPr>
            <p:cNvSpPr/>
            <p:nvPr/>
          </p:nvSpPr>
          <p:spPr>
            <a:xfrm>
              <a:off x="-1533525" y="0"/>
              <a:ext cx="1533526" cy="3444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Top layer/text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4078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F74401-D752-A3DB-F928-6B8E5CB81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580F0AEE-427D-39DB-5D3D-F2257E8868B2}"/>
              </a:ext>
            </a:extLst>
          </p:cNvPr>
          <p:cNvSpPr/>
          <p:nvPr/>
        </p:nvSpPr>
        <p:spPr>
          <a:xfrm flipH="1">
            <a:off x="-5" y="6202145"/>
            <a:ext cx="9321803" cy="655855"/>
          </a:xfrm>
          <a:prstGeom prst="roundRect">
            <a:avLst>
              <a:gd name="adj" fmla="val 0"/>
            </a:avLst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137160" algn="l"/>
              </a:tabLst>
              <a:defRPr/>
            </a:pP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0CE170F-1A06-0AE5-95D0-E5FA40496222}"/>
              </a:ext>
            </a:extLst>
          </p:cNvPr>
          <p:cNvGrpSpPr/>
          <p:nvPr/>
        </p:nvGrpSpPr>
        <p:grpSpPr>
          <a:xfrm>
            <a:off x="-1" y="-4325"/>
            <a:ext cx="12192000" cy="6858000"/>
            <a:chOff x="0" y="1"/>
            <a:chExt cx="12192000" cy="6858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1C5FD95-7596-6F8C-3F92-07381DB22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48640"/>
              <a:ext cx="10146687" cy="5707511"/>
            </a:xfrm>
            <a:prstGeom prst="rect">
              <a:avLst/>
            </a:prstGeom>
          </p:spPr>
        </p:pic>
        <p:sp>
          <p:nvSpPr>
            <p:cNvPr id="30" name="Rounded Rectangle 9">
              <a:extLst>
                <a:ext uri="{FF2B5EF4-FFF2-40B4-BE49-F238E27FC236}">
                  <a16:creationId xmlns:a16="http://schemas.microsoft.com/office/drawing/2014/main" id="{70D8D80E-9676-F045-73AC-9F97E4BB7306}"/>
                </a:ext>
              </a:extLst>
            </p:cNvPr>
            <p:cNvSpPr/>
            <p:nvPr/>
          </p:nvSpPr>
          <p:spPr>
            <a:xfrm>
              <a:off x="8185759" y="1"/>
              <a:ext cx="4006241" cy="6858000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457200" indent="-457200">
                <a:buFont typeface="Arial" panose="020B0604020202020204" pitchFamily="34" charset="0"/>
                <a:buChar char="•"/>
                <a:tabLst>
                  <a:tab pos="137160" algn="l"/>
                </a:tabLst>
              </a:pPr>
              <a:endParaRPr lang="en-US" sz="28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endParaRP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AAC52D4-52B7-DF29-EFF6-94530E7C1032}"/>
                </a:ext>
              </a:extLst>
            </p:cNvPr>
            <p:cNvGrpSpPr/>
            <p:nvPr/>
          </p:nvGrpSpPr>
          <p:grpSpPr>
            <a:xfrm>
              <a:off x="0" y="548638"/>
              <a:ext cx="8534403" cy="6309362"/>
              <a:chOff x="-1" y="-2"/>
              <a:chExt cx="8534403" cy="6309362"/>
            </a:xfrm>
          </p:grpSpPr>
          <p:sp>
            <p:nvSpPr>
              <p:cNvPr id="14" name="Rounded Rectangle 9">
                <a:extLst>
                  <a:ext uri="{FF2B5EF4-FFF2-40B4-BE49-F238E27FC236}">
                    <a16:creationId xmlns:a16="http://schemas.microsoft.com/office/drawing/2014/main" id="{A27A1E06-886A-13F6-D85C-71956EB34843}"/>
                  </a:ext>
                </a:extLst>
              </p:cNvPr>
              <p:cNvSpPr/>
              <p:nvPr/>
            </p:nvSpPr>
            <p:spPr>
              <a:xfrm rot="16200000">
                <a:off x="4558841" y="2333798"/>
                <a:ext cx="6309362" cy="1641761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31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  <p:sp>
            <p:nvSpPr>
              <p:cNvPr id="11" name="Rounded Rectangle 9">
                <a:extLst>
                  <a:ext uri="{FF2B5EF4-FFF2-40B4-BE49-F238E27FC236}">
                    <a16:creationId xmlns:a16="http://schemas.microsoft.com/office/drawing/2014/main" id="{99E6D964-D397-EEE6-4BB5-E3F248D26731}"/>
                  </a:ext>
                </a:extLst>
              </p:cNvPr>
              <p:cNvSpPr/>
              <p:nvPr/>
            </p:nvSpPr>
            <p:spPr>
              <a:xfrm>
                <a:off x="-1" y="5212081"/>
                <a:ext cx="8185760" cy="594359"/>
              </a:xfrm>
              <a:prstGeom prst="roundRect">
                <a:avLst>
                  <a:gd name="adj" fmla="val 0"/>
                </a:avLst>
              </a:prstGeom>
              <a:gradFill flip="none" rotWithShape="1">
                <a:gsLst>
                  <a:gs pos="0">
                    <a:srgbClr val="000000">
                      <a:alpha val="0"/>
                    </a:srgbClr>
                  </a:gs>
                  <a:gs pos="100000">
                    <a:srgbClr val="000000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457200" indent="-457200">
                  <a:buFont typeface="Arial" panose="020B0604020202020204" pitchFamily="34" charset="0"/>
                  <a:buChar char="•"/>
                  <a:tabLst>
                    <a:tab pos="137160" algn="l"/>
                  </a:tabLst>
                </a:pPr>
                <a:endParaRPr lang="en-US" sz="2800" b="1" dirty="0">
                  <a:solidFill>
                    <a:schemeClr val="bg1"/>
                  </a:solidFill>
                  <a:latin typeface="Open Sans Semibold" panose="020B0606030504020204" pitchFamily="34" charset="0"/>
                  <a:ea typeface="Open Sans Semibold" panose="020B0606030504020204" pitchFamily="34" charset="0"/>
                  <a:cs typeface="Open Sans Semibold" panose="020B0606030504020204" pitchFamily="34" charset="0"/>
                </a:endParaRPr>
              </a:p>
            </p:txBody>
          </p:sp>
        </p:grp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60C2BB1A-03DD-F16E-C804-D327ACB79EF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860281" y="1622531"/>
            <a:ext cx="3854225" cy="3465890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C5C3B6EB-4EB0-F81F-C624-B3659F580643}"/>
              </a:ext>
            </a:extLst>
          </p:cNvPr>
          <p:cNvGrpSpPr/>
          <p:nvPr/>
        </p:nvGrpSpPr>
        <p:grpSpPr>
          <a:xfrm>
            <a:off x="1097258" y="2309799"/>
            <a:ext cx="3617248" cy="2020055"/>
            <a:chOff x="1097258" y="2625187"/>
            <a:chExt cx="3617248" cy="2020055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593A72D-40F3-436B-F28E-9B5A81D94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177776" y="2625187"/>
              <a:ext cx="2536730" cy="2020055"/>
            </a:xfrm>
            <a:prstGeom prst="rect">
              <a:avLst/>
            </a:prstGeom>
          </p:spPr>
        </p:pic>
        <p:pic>
          <p:nvPicPr>
            <p:cNvPr id="55" name="Graphic 54">
              <a:extLst>
                <a:ext uri="{FF2B5EF4-FFF2-40B4-BE49-F238E27FC236}">
                  <a16:creationId xmlns:a16="http://schemas.microsoft.com/office/drawing/2014/main" id="{F56E90E1-04FA-B966-C6B9-77CD2CEC4A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13271" t="14236" r="17494" b="14326"/>
            <a:stretch/>
          </p:blipFill>
          <p:spPr>
            <a:xfrm>
              <a:off x="1097258" y="3233841"/>
              <a:ext cx="985682" cy="1356063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E9E7647-2912-9086-A3D4-C54423FF51F1}"/>
              </a:ext>
            </a:extLst>
          </p:cNvPr>
          <p:cNvGrpSpPr/>
          <p:nvPr/>
        </p:nvGrpSpPr>
        <p:grpSpPr>
          <a:xfrm>
            <a:off x="-1533887" y="0"/>
            <a:ext cx="13725886" cy="6860025"/>
            <a:chOff x="-1533886" y="-2737"/>
            <a:chExt cx="13725886" cy="6860025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BA4B585-9BB1-F935-191C-80510AFA0C06}"/>
                </a:ext>
              </a:extLst>
            </p:cNvPr>
            <p:cNvGrpSpPr/>
            <p:nvPr/>
          </p:nvGrpSpPr>
          <p:grpSpPr>
            <a:xfrm>
              <a:off x="-1533886" y="1877313"/>
              <a:ext cx="6456927" cy="4979975"/>
              <a:chOff x="-1533526" y="1873700"/>
              <a:chExt cx="6456927" cy="497997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91E95C72-0D47-427A-B6CE-0AE192B9F3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alphaModFix amt="42000"/>
              </a:blip>
              <a:srcRect l="9076" t="23343" r="51441" b="24860"/>
              <a:stretch/>
            </p:blipFill>
            <p:spPr>
              <a:xfrm>
                <a:off x="917160" y="1873700"/>
                <a:ext cx="4006241" cy="2956326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EECFD70E-2910-C182-8CB7-31CD07E19F9E}"/>
                  </a:ext>
                </a:extLst>
              </p:cNvPr>
              <p:cNvSpPr/>
              <p:nvPr/>
            </p:nvSpPr>
            <p:spPr>
              <a:xfrm>
                <a:off x="-1533526" y="6509209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tv ‘noise’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3C02F4B-9DB1-4ACB-9EA7-7AD66E02307C}"/>
                </a:ext>
              </a:extLst>
            </p:cNvPr>
            <p:cNvGrpSpPr/>
            <p:nvPr/>
          </p:nvGrpSpPr>
          <p:grpSpPr>
            <a:xfrm>
              <a:off x="-1533525" y="-2737"/>
              <a:ext cx="13725525" cy="6854824"/>
              <a:chOff x="-1533525" y="0"/>
              <a:chExt cx="13725525" cy="6854824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09FCFF44-8EE7-F017-4606-C2EAACDDBC01}"/>
                  </a:ext>
                </a:extLst>
              </p:cNvPr>
              <p:cNvGrpSpPr/>
              <p:nvPr/>
            </p:nvGrpSpPr>
            <p:grpSpPr>
              <a:xfrm>
                <a:off x="1" y="73025"/>
                <a:ext cx="12191999" cy="6781799"/>
                <a:chOff x="0" y="0"/>
                <a:chExt cx="12191999" cy="6781799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BC393AF1-CD2E-0686-D28B-D552483AD6F5}"/>
                    </a:ext>
                  </a:extLst>
                </p:cNvPr>
                <p:cNvGrpSpPr/>
                <p:nvPr/>
              </p:nvGrpSpPr>
              <p:grpSpPr>
                <a:xfrm>
                  <a:off x="0" y="0"/>
                  <a:ext cx="12191999" cy="6781799"/>
                  <a:chOff x="0" y="0"/>
                  <a:chExt cx="12191999" cy="6781799"/>
                </a:xfrm>
              </p:grpSpPr>
              <p:grpSp>
                <p:nvGrpSpPr>
                  <p:cNvPr id="26" name="Group 25">
                    <a:extLst>
                      <a:ext uri="{FF2B5EF4-FFF2-40B4-BE49-F238E27FC236}">
                        <a16:creationId xmlns:a16="http://schemas.microsoft.com/office/drawing/2014/main" id="{377BE115-A600-5D84-3994-03D6B80260BA}"/>
                      </a:ext>
                    </a:extLst>
                  </p:cNvPr>
                  <p:cNvGrpSpPr/>
                  <p:nvPr/>
                </p:nvGrpSpPr>
                <p:grpSpPr>
                  <a:xfrm>
                    <a:off x="0" y="472437"/>
                    <a:ext cx="10146687" cy="6309362"/>
                    <a:chOff x="6204257" y="548637"/>
                    <a:chExt cx="10146687" cy="6309362"/>
                  </a:xfrm>
                </p:grpSpPr>
                <p:pic>
                  <p:nvPicPr>
                    <p:cNvPr id="28" name="Picture 27">
                      <a:extLst>
                        <a:ext uri="{FF2B5EF4-FFF2-40B4-BE49-F238E27FC236}">
                          <a16:creationId xmlns:a16="http://schemas.microsoft.com/office/drawing/2014/main" id="{9D9CFC9C-902E-9505-658E-0E2A396D6D7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9"/>
                    <a:stretch>
                      <a:fillRect/>
                    </a:stretch>
                  </p:blipFill>
                  <p:spPr>
                    <a:xfrm>
                      <a:off x="6204257" y="548639"/>
                      <a:ext cx="10146687" cy="5707511"/>
                    </a:xfrm>
                    <a:prstGeom prst="rect">
                      <a:avLst/>
                    </a:prstGeom>
                  </p:spPr>
                </p:pic>
                <p:grpSp>
                  <p:nvGrpSpPr>
                    <p:cNvPr id="29" name="Group 28">
                      <a:extLst>
                        <a:ext uri="{FF2B5EF4-FFF2-40B4-BE49-F238E27FC236}">
                          <a16:creationId xmlns:a16="http://schemas.microsoft.com/office/drawing/2014/main" id="{15D2D539-639D-D17A-129A-C1705FD342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204257" y="548637"/>
                      <a:ext cx="8534400" cy="6309362"/>
                      <a:chOff x="-1" y="1657367"/>
                      <a:chExt cx="8534400" cy="6309362"/>
                    </a:xfrm>
                  </p:grpSpPr>
                  <p:sp>
                    <p:nvSpPr>
                      <p:cNvPr id="31" name="Rounded Rectangle 9">
                        <a:extLst>
                          <a:ext uri="{FF2B5EF4-FFF2-40B4-BE49-F238E27FC236}">
                            <a16:creationId xmlns:a16="http://schemas.microsoft.com/office/drawing/2014/main" id="{537ECA7F-96A8-E97A-423C-3A7622AD7D5B}"/>
                          </a:ext>
                        </a:extLst>
                      </p:cNvPr>
                      <p:cNvSpPr/>
                      <p:nvPr/>
                    </p:nvSpPr>
                    <p:spPr>
                      <a:xfrm rot="16200000">
                        <a:off x="4558838" y="3991167"/>
                        <a:ext cx="6309362" cy="1641761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31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  <p:sp>
                    <p:nvSpPr>
                      <p:cNvPr id="32" name="Rounded Rectangle 9">
                        <a:extLst>
                          <a:ext uri="{FF2B5EF4-FFF2-40B4-BE49-F238E27FC236}">
                            <a16:creationId xmlns:a16="http://schemas.microsoft.com/office/drawing/2014/main" id="{53FB4823-4358-FB21-0628-163A594434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-1" y="6922662"/>
                        <a:ext cx="8185760" cy="594359"/>
                      </a:xfrm>
                      <a:prstGeom prst="roundRect">
                        <a:avLst>
                          <a:gd name="adj" fmla="val 0"/>
                        </a:avLst>
                      </a:prstGeom>
                      <a:gradFill flip="none" rotWithShape="1">
                        <a:gsLst>
                          <a:gs pos="0">
                            <a:srgbClr val="000000">
                              <a:alpha val="0"/>
                            </a:srgbClr>
                          </a:gs>
                          <a:gs pos="100000">
                            <a:srgbClr val="000000"/>
                          </a:gs>
                        </a:gsLst>
                        <a:lin ang="5400000" scaled="1"/>
                        <a:tileRect/>
                      </a:gradFill>
                      <a:ln>
                        <a:noFill/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marL="457200" marR="0" lvl="0" indent="-457200" algn="l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 typeface="Arial" panose="020B0604020202020204" pitchFamily="34" charset="0"/>
                          <a:buChar char="•"/>
                          <a:tabLst>
                            <a:tab pos="137160" algn="l"/>
                          </a:tabLst>
                          <a:defRPr/>
                        </a:pPr>
                        <a:endParaRPr kumimoji="0" lang="en-US" sz="2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endParaRPr>
                      </a:p>
                    </p:txBody>
                  </p:sp>
                </p:grpSp>
              </p:grpSp>
              <p:sp>
                <p:nvSpPr>
                  <p:cNvPr id="27" name="Rounded Rectangle 9">
                    <a:extLst>
                      <a:ext uri="{FF2B5EF4-FFF2-40B4-BE49-F238E27FC236}">
                        <a16:creationId xmlns:a16="http://schemas.microsoft.com/office/drawing/2014/main" id="{7C3D4CA3-A9B4-1A3F-04EF-6B1CE2DE9F0E}"/>
                      </a:ext>
                    </a:extLst>
                  </p:cNvPr>
                  <p:cNvSpPr/>
                  <p:nvPr/>
                </p:nvSpPr>
                <p:spPr>
                  <a:xfrm flipH="1">
                    <a:off x="8534400" y="0"/>
                    <a:ext cx="3657599" cy="6781799"/>
                  </a:xfrm>
                  <a:prstGeom prst="roundRect">
                    <a:avLst>
                      <a:gd name="adj" fmla="val 0"/>
                    </a:avLst>
                  </a:prstGeom>
                  <a:solidFill>
                    <a:srgbClr val="0000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marL="457200" marR="0" lvl="0" indent="-457200" algn="l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 typeface="Arial" panose="020B0604020202020204" pitchFamily="34" charset="0"/>
                      <a:buChar char="•"/>
                      <a:tabLst>
                        <a:tab pos="137160" algn="l"/>
                      </a:tabLst>
                      <a:defRPr/>
                    </a:pPr>
                    <a:endParaRPr kumimoji="0" lang="en-US" sz="28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Open Sans Semibold" panose="020B0606030504020204" pitchFamily="34" charset="0"/>
                      <a:ea typeface="Open Sans Semibold" panose="020B0606030504020204" pitchFamily="34" charset="0"/>
                      <a:cs typeface="Open Sans Semibold" panose="020B0606030504020204" pitchFamily="34" charset="0"/>
                    </a:endParaRPr>
                  </a:p>
                </p:txBody>
              </p:sp>
            </p:grp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C16E150E-5070-0BF7-8156-FEFE4BFB4776}"/>
                    </a:ext>
                  </a:extLst>
                </p:cNvPr>
                <p:cNvGrpSpPr/>
                <p:nvPr/>
              </p:nvGrpSpPr>
              <p:grpSpPr>
                <a:xfrm>
                  <a:off x="6892641" y="975524"/>
                  <a:ext cx="5173668" cy="4853742"/>
                  <a:chOff x="6892641" y="1081445"/>
                  <a:chExt cx="5173668" cy="4853742"/>
                </a:xfrm>
              </p:grpSpPr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ECAC3CC4-70A6-5B00-08CD-D896C2EE6382}"/>
                      </a:ext>
                    </a:extLst>
                  </p:cNvPr>
                  <p:cNvSpPr txBox="1"/>
                  <p:nvPr/>
                </p:nvSpPr>
                <p:spPr>
                  <a:xfrm>
                    <a:off x="6892641" y="1081445"/>
                    <a:ext cx="4006241" cy="64633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3600" b="1" dirty="0">
                        <a:solidFill>
                          <a:srgbClr val="FFFF00"/>
                        </a:solidFill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Jan 10, 2025</a:t>
                    </a:r>
                  </a:p>
                </p:txBody>
              </p:sp>
              <p:grpSp>
                <p:nvGrpSpPr>
                  <p:cNvPr id="22" name="Group 21">
                    <a:extLst>
                      <a:ext uri="{FF2B5EF4-FFF2-40B4-BE49-F238E27FC236}">
                        <a16:creationId xmlns:a16="http://schemas.microsoft.com/office/drawing/2014/main" id="{01A792ED-B81E-FDAB-63B6-DC1DE5C276DB}"/>
                      </a:ext>
                    </a:extLst>
                  </p:cNvPr>
                  <p:cNvGrpSpPr/>
                  <p:nvPr/>
                </p:nvGrpSpPr>
                <p:grpSpPr>
                  <a:xfrm>
                    <a:off x="7121549" y="1907532"/>
                    <a:ext cx="4944760" cy="4027655"/>
                    <a:chOff x="5676415" y="1458750"/>
                    <a:chExt cx="5158695" cy="4027655"/>
                  </a:xfrm>
                </p:grpSpPr>
                <p:sp>
                  <p:nvSpPr>
                    <p:cNvPr id="23" name="Rounded Rectangle 9">
                      <a:extLst>
                        <a:ext uri="{FF2B5EF4-FFF2-40B4-BE49-F238E27FC236}">
                          <a16:creationId xmlns:a16="http://schemas.microsoft.com/office/drawing/2014/main" id="{1D74B9A4-EB8A-A50A-C4FF-2FC48384C2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76415" y="2043525"/>
                      <a:ext cx="5158695" cy="3442880"/>
                    </a:xfrm>
                    <a:prstGeom prst="roundRect">
                      <a:avLst>
                        <a:gd name="adj" fmla="val 2453"/>
                      </a:avLst>
                    </a:prstGeom>
                    <a:solidFill>
                      <a:schemeClr val="bg2">
                        <a:alpha val="1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marR="0" lvl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tabLst>
                          <a:tab pos="137160" algn="l"/>
                        </a:tabLst>
                        <a:defRPr/>
                      </a:pPr>
                      <a:r>
                        <a:rPr kumimoji="0" lang="en-US" sz="3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Windows and OIDC</a:t>
                      </a:r>
                    </a:p>
                  </p:txBody>
                </p:sp>
                <p:sp>
                  <p:nvSpPr>
                    <p:cNvPr id="24" name="TextBox 23">
                      <a:extLst>
                        <a:ext uri="{FF2B5EF4-FFF2-40B4-BE49-F238E27FC236}">
                          <a16:creationId xmlns:a16="http://schemas.microsoft.com/office/drawing/2014/main" id="{7726B1AC-AD1F-D587-CC32-D9FB195A133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676415" y="1458750"/>
                      <a:ext cx="4460550" cy="58477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3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7E7FD"/>
                          </a:solidFill>
                          <a:effectLst/>
                          <a:uLnTx/>
                          <a:uFillTx/>
                          <a:latin typeface="Open Sans Semibold" panose="020B0606030504020204" pitchFamily="34" charset="0"/>
                          <a:ea typeface="Open Sans Semibold" panose="020B0606030504020204" pitchFamily="34" charset="0"/>
                          <a:cs typeface="Open Sans Semibold" panose="020B0606030504020204" pitchFamily="34" charset="0"/>
                        </a:rPr>
                        <a:t>Episode Details</a:t>
                      </a:r>
                    </a:p>
                  </p:txBody>
                </p:sp>
              </p:grpSp>
            </p:grpSp>
          </p:grp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98CF39C3-FCF4-CA33-529A-066AFEEE24B8}"/>
                  </a:ext>
                </a:extLst>
              </p:cNvPr>
              <p:cNvSpPr/>
              <p:nvPr/>
            </p:nvSpPr>
            <p:spPr>
              <a:xfrm>
                <a:off x="-1533525" y="0"/>
                <a:ext cx="1533526" cy="344466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Top layer/text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4006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3339</TotalTime>
  <Words>239</Words>
  <Application>Microsoft Office PowerPoint</Application>
  <PresentationFormat>Widescreen</PresentationFormat>
  <Paragraphs>70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Open Sans</vt:lpstr>
      <vt:lpstr>Open Sans Semibold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zrok 1.0 released!!!!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Finger</dc:creator>
  <cp:lastModifiedBy>Clint D</cp:lastModifiedBy>
  <cp:revision>186</cp:revision>
  <dcterms:created xsi:type="dcterms:W3CDTF">2022-06-02T19:56:30Z</dcterms:created>
  <dcterms:modified xsi:type="dcterms:W3CDTF">2025-04-16T18:59:25Z</dcterms:modified>
</cp:coreProperties>
</file>

<file path=docProps/thumbnail.jpeg>
</file>